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8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280" r:id="rId29"/>
  </p:sldIdLst>
  <p:sldSz cx="14630400" cy="8229600"/>
  <p:notesSz cx="8229600" cy="14630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aunces Extra Bold" panose="020B0604020202020204" charset="0"/>
      <p:regular r:id="rId35"/>
    </p:embeddedFont>
    <p:embeddedFont>
      <p:font typeface="Nobile" panose="020B0604020202020204" charset="0"/>
      <p:regular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3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3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3427" y="298177"/>
            <a:ext cx="12247654" cy="3657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Plano Plurianual 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2026-2029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Itambaracá</a:t>
            </a:r>
            <a:endParaRPr lang="en-US" sz="8000" dirty="0"/>
          </a:p>
        </p:txBody>
      </p:sp>
      <p:sp>
        <p:nvSpPr>
          <p:cNvPr id="3" name="Text 1"/>
          <p:cNvSpPr/>
          <p:nvPr/>
        </p:nvSpPr>
        <p:spPr>
          <a:xfrm>
            <a:off x="793790" y="4763385"/>
            <a:ext cx="13042821" cy="3038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Bem-vindos à apresentação do PPA 2026-2029 de Itambaracá. Este plano representa nosso compromisso com a transparência e participação popular no planejamento municipal.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7416" y="609853"/>
            <a:ext cx="8462963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Participação Popular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793789" y="2156792"/>
            <a:ext cx="13042821" cy="4865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Questionário de 15 de abril à 06 de junho no site da Prefeitura,</a:t>
            </a:r>
          </a:p>
          <a:p>
            <a:pPr algn="ctr"/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 53 perguntas abrangendo 6 eixos temáticas:</a:t>
            </a:r>
          </a:p>
          <a:p>
            <a:pPr algn="ctr"/>
            <a:endParaRPr lang="en-US" sz="30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1: Administração e Participação Social</a:t>
            </a: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2: Desenvolvimento Urbano/Rural e Infraestrutura</a:t>
            </a: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3: Educação, Cultura e Esporte</a:t>
            </a: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4: Saúde e Assistência Social</a:t>
            </a: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5: Desenvolvimento Econômico e Geração de Empregos</a:t>
            </a:r>
          </a:p>
          <a:p>
            <a:r>
              <a:rPr lang="pt-BR" sz="3000" dirty="0">
                <a:solidFill>
                  <a:srgbClr val="405449"/>
                </a:solidFill>
                <a:latin typeface="Nobile" pitchFamily="34" charset="0"/>
              </a:rPr>
              <a:t>Eixo 6: Segurança Pública e Defesa Civil</a:t>
            </a:r>
          </a:p>
          <a:p>
            <a:pPr algn="ctr"/>
            <a:endParaRPr lang="pt-BR" sz="30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44 cidadãos participaram da consulta pública,</a:t>
            </a:r>
          </a:p>
          <a:p>
            <a:pPr algn="ctr"/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 contribuições focaram em melhorias nos serviços essenciais.</a:t>
            </a:r>
            <a:endParaRPr lang="en-US" sz="3000" dirty="0"/>
          </a:p>
          <a:p>
            <a:pPr algn="ctr"/>
            <a:endParaRPr lang="pt-BR" sz="30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endParaRPr lang="en-US" sz="3000" dirty="0">
              <a:solidFill>
                <a:srgbClr val="405449"/>
              </a:solidFill>
              <a:latin typeface="Nobile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1553647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93808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F0C58AC-35F2-4FB9-8DD6-EAFCAD6ED9A3}"/>
              </a:ext>
            </a:extLst>
          </p:cNvPr>
          <p:cNvSpPr/>
          <p:nvPr/>
        </p:nvSpPr>
        <p:spPr>
          <a:xfrm>
            <a:off x="793789" y="2156792"/>
            <a:ext cx="13042821" cy="4865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pt-BR" sz="4800" b="1" dirty="0">
                <a:solidFill>
                  <a:srgbClr val="405449"/>
                </a:solidFill>
                <a:latin typeface="Nobile" pitchFamily="34" charset="0"/>
              </a:rPr>
              <a:t>Sobre o uso de tecnologias:</a:t>
            </a:r>
          </a:p>
          <a:p>
            <a:pPr algn="ctr"/>
            <a:endParaRPr lang="pt-BR" sz="36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A população anseia por uma gestão pública mais conectada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(sistemas unificados e online), mais segura (câmeras)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e mais moderna (com uso de IA e tecnologias específicas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para diferentes áreas), visando principalmente a agilidade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no atendimento e a melhoria dos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serviços oferecidos.</a:t>
            </a:r>
          </a:p>
          <a:p>
            <a:pPr algn="ctr"/>
            <a:r>
              <a:rPr lang="pt-BR" sz="3600" dirty="0">
                <a:solidFill>
                  <a:srgbClr val="405449"/>
                </a:solidFill>
                <a:latin typeface="Nobile" pitchFamily="34" charset="0"/>
              </a:rPr>
              <a:t>*19 Respostas</a:t>
            </a:r>
            <a:endParaRPr lang="en-US" sz="36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endParaRPr lang="pt-BR" sz="30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endParaRPr lang="en-US" sz="3000" dirty="0">
              <a:solidFill>
                <a:srgbClr val="405449"/>
              </a:solidFill>
              <a:latin typeface="Nobi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4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1476364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553647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F0C58AC-35F2-4FB9-8DD6-EAFCAD6ED9A3}"/>
              </a:ext>
            </a:extLst>
          </p:cNvPr>
          <p:cNvSpPr/>
          <p:nvPr/>
        </p:nvSpPr>
        <p:spPr>
          <a:xfrm>
            <a:off x="793789" y="2156792"/>
            <a:ext cx="13180628" cy="4865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pt-BR" sz="3800" b="1" dirty="0">
                <a:solidFill>
                  <a:srgbClr val="405449"/>
                </a:solidFill>
                <a:latin typeface="Nobile" pitchFamily="34" charset="0"/>
              </a:rPr>
              <a:t>Sobre construção de novas áreas de lazer e espaços públicos</a:t>
            </a:r>
          </a:p>
          <a:p>
            <a:pPr algn="ctr"/>
            <a:endParaRPr lang="pt-BR" sz="4000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A população prioriza a criação de locais para a prática de</a:t>
            </a: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esportes e atividades físicas (como quadras e pistas),</a:t>
            </a: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a construção de praças e parques, a manutenção dos espaços</a:t>
            </a: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já existentes e a criação de áreas multifuncionais para eventos</a:t>
            </a: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e convivência</a:t>
            </a:r>
          </a:p>
          <a:p>
            <a:pPr algn="ctr"/>
            <a:endParaRPr lang="pt-BR" sz="3600" b="1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(pista skate e caminhada, quadra de vôlei de areia, revitalização)</a:t>
            </a:r>
          </a:p>
        </p:txBody>
      </p:sp>
    </p:spTree>
    <p:extLst>
      <p:ext uri="{BB962C8B-B14F-4D97-AF65-F5344CB8AC3E}">
        <p14:creationId xmlns:p14="http://schemas.microsoft.com/office/powerpoint/2010/main" val="412588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10672"/>
            <a:ext cx="5552361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04568"/>
            <a:ext cx="13075920" cy="55048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96510" y="7037070"/>
            <a:ext cx="13075920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54% Criar Programa de Reciclagem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240" y="610672"/>
            <a:ext cx="5552361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04568"/>
            <a:ext cx="13075920" cy="55048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7240" y="7145676"/>
            <a:ext cx="13075920" cy="355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50% Município precisa Promover eventos e festivais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1553647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259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 que é o PPA?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6256821" y="134967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14" y="1392179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5" y="1505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Conceito</a:t>
            </a:r>
            <a:endParaRPr lang="en-US" sz="4000" dirty="0"/>
          </a:p>
        </p:txBody>
      </p:sp>
      <p:sp>
        <p:nvSpPr>
          <p:cNvPr id="7" name="Text 3"/>
          <p:cNvSpPr/>
          <p:nvPr/>
        </p:nvSpPr>
        <p:spPr>
          <a:xfrm>
            <a:off x="7017306" y="317563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3600" dirty="0"/>
          </a:p>
        </p:txBody>
      </p:sp>
      <p:sp>
        <p:nvSpPr>
          <p:cNvPr id="8" name="Shape 4"/>
          <p:cNvSpPr/>
          <p:nvPr/>
        </p:nvSpPr>
        <p:spPr>
          <a:xfrm>
            <a:off x="6265644" y="395942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02216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40263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Finalidade</a:t>
            </a:r>
          </a:p>
        </p:txBody>
      </p:sp>
      <p:sp>
        <p:nvSpPr>
          <p:cNvPr id="11" name="Text 6"/>
          <p:cNvSpPr/>
          <p:nvPr/>
        </p:nvSpPr>
        <p:spPr>
          <a:xfrm>
            <a:off x="6138223" y="4497896"/>
            <a:ext cx="8577469" cy="997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405449"/>
                </a:solidFill>
                <a:latin typeface="Nobile" pitchFamily="34" charset="0"/>
              </a:rPr>
              <a:t>Traduz o Plano de Governo em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405449"/>
                </a:solidFill>
                <a:latin typeface="Nobile" pitchFamily="34" charset="0"/>
              </a:rPr>
              <a:t>programas e ações concretas.</a:t>
            </a:r>
          </a:p>
        </p:txBody>
      </p:sp>
      <p:sp>
        <p:nvSpPr>
          <p:cNvPr id="12" name="Shape 7"/>
          <p:cNvSpPr/>
          <p:nvPr/>
        </p:nvSpPr>
        <p:spPr>
          <a:xfrm>
            <a:off x="6265644" y="599503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107" y="606177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4" y="61327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Papel Estratégico</a:t>
            </a:r>
          </a:p>
        </p:txBody>
      </p:sp>
      <p:sp>
        <p:nvSpPr>
          <p:cNvPr id="15" name="Text 9"/>
          <p:cNvSpPr/>
          <p:nvPr/>
        </p:nvSpPr>
        <p:spPr>
          <a:xfrm>
            <a:off x="6511972" y="6723954"/>
            <a:ext cx="8061976" cy="1424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600" dirty="0">
                <a:solidFill>
                  <a:srgbClr val="405449"/>
                </a:solidFill>
                <a:latin typeface="Nobile" pitchFamily="34" charset="0"/>
              </a:rPr>
              <a:t>Base para decisões públicas 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405449"/>
                </a:solidFill>
                <a:latin typeface="Nobile" pitchFamily="34" charset="0"/>
              </a:rPr>
              <a:t>investimentos municipais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75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D3B2AE5-1A99-473D-AA9B-F145CB81A180}"/>
              </a:ext>
            </a:extLst>
          </p:cNvPr>
          <p:cNvSpPr/>
          <p:nvPr/>
        </p:nvSpPr>
        <p:spPr>
          <a:xfrm>
            <a:off x="7017304" y="1859975"/>
            <a:ext cx="738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 de planejamento de médio prazo previsto no art. 165 da Constituição Federal.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138" y="568881"/>
            <a:ext cx="5172551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" y="1215390"/>
            <a:ext cx="13182124" cy="55496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4138" y="6574710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52% </a:t>
            </a:r>
            <a:r>
              <a:rPr lang="en-US" sz="30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Investimento</a:t>
            </a: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na educação deve ser a capacitação dos profissionais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815578" y="7080527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43% Valorizar e qualificar os profissionais para melhoria da educação</a:t>
            </a:r>
            <a:endParaRPr lang="en-US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1513890"/>
            <a:ext cx="13042821" cy="54909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138" y="568881"/>
            <a:ext cx="5172551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" y="1215390"/>
            <a:ext cx="13182124" cy="55496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4138" y="6599515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38% Melhoria da infraestrutura das quadras e do Ginásio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724138" y="7165901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56% Oferecer bolsas, patrocínio para incentivar os atletas locais</a:t>
            </a:r>
            <a:endParaRPr lang="en-US" sz="3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138" y="568881"/>
            <a:ext cx="5172551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" y="1128102"/>
            <a:ext cx="13182124" cy="55496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4138" y="6512227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61% Maior problema é a Fila de Espera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724138" y="7236945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70% Ampliar a UBS existente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8653" y="509707"/>
            <a:ext cx="4633674" cy="579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" y="1091565"/>
            <a:ext cx="13333095" cy="60464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8653" y="6841450"/>
            <a:ext cx="13333095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38% Mais capacitação Profissional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648653" y="7423308"/>
            <a:ext cx="13333095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52% Apoio ao empreendedorismo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138" y="568881"/>
            <a:ext cx="5172551" cy="646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8" y="1215390"/>
            <a:ext cx="13182124" cy="55496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4138" y="6522746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63% Prioridade é o monitoramento por câmeras 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724138" y="7080527"/>
            <a:ext cx="13182124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29% Prevenção da violência é por meio de educação e conscientização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sobre uso de drogas</a:t>
            </a:r>
            <a:endParaRPr lang="en-US" sz="3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1045" y="395525"/>
            <a:ext cx="7661910" cy="1323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Principais Demandas da População</a:t>
            </a:r>
            <a:endParaRPr lang="en-US" sz="6000" dirty="0"/>
          </a:p>
        </p:txBody>
      </p:sp>
      <p:sp>
        <p:nvSpPr>
          <p:cNvPr id="4" name="Shape 1"/>
          <p:cNvSpPr/>
          <p:nvPr/>
        </p:nvSpPr>
        <p:spPr>
          <a:xfrm>
            <a:off x="979170" y="2223373"/>
            <a:ext cx="22860" cy="5423535"/>
          </a:xfrm>
          <a:prstGeom prst="roundRect">
            <a:avLst>
              <a:gd name="adj" fmla="val 833592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1214328" y="2239791"/>
            <a:ext cx="635079" cy="22860"/>
          </a:xfrm>
          <a:prstGeom prst="roundRect">
            <a:avLst>
              <a:gd name="adj" fmla="val 833592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763845" y="2005013"/>
            <a:ext cx="476369" cy="47636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17" y="2037516"/>
            <a:ext cx="317540" cy="39695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02686" y="2130742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Saúde</a:t>
            </a:r>
            <a:endParaRPr lang="en-US" sz="4000" dirty="0"/>
          </a:p>
        </p:txBody>
      </p:sp>
      <p:sp>
        <p:nvSpPr>
          <p:cNvPr id="9" name="Text 5"/>
          <p:cNvSpPr/>
          <p:nvPr/>
        </p:nvSpPr>
        <p:spPr>
          <a:xfrm>
            <a:off x="2563595" y="2588418"/>
            <a:ext cx="6365081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Criação de plantão noturno</a:t>
            </a:r>
          </a:p>
          <a:p>
            <a:pPr marL="0" indent="0" algn="l">
              <a:lnSpc>
                <a:spcPts val="2650"/>
              </a:lnSpc>
              <a:buNone/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Reforço da equipe médica</a:t>
            </a:r>
            <a:endParaRPr lang="en-US" sz="2500" dirty="0"/>
          </a:p>
        </p:txBody>
      </p:sp>
      <p:sp>
        <p:nvSpPr>
          <p:cNvPr id="10" name="Shape 6"/>
          <p:cNvSpPr/>
          <p:nvPr/>
        </p:nvSpPr>
        <p:spPr>
          <a:xfrm>
            <a:off x="1194495" y="3742492"/>
            <a:ext cx="635079" cy="22860"/>
          </a:xfrm>
          <a:prstGeom prst="roundRect">
            <a:avLst>
              <a:gd name="adj" fmla="val 833592"/>
            </a:avLst>
          </a:prstGeom>
          <a:solidFill>
            <a:srgbClr val="CED9CE"/>
          </a:solidFill>
          <a:ln/>
        </p:spPr>
      </p:sp>
      <p:sp>
        <p:nvSpPr>
          <p:cNvPr id="11" name="Shape 7"/>
          <p:cNvSpPr/>
          <p:nvPr/>
        </p:nvSpPr>
        <p:spPr>
          <a:xfrm>
            <a:off x="740985" y="3515797"/>
            <a:ext cx="476369" cy="47636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1" y="3555444"/>
            <a:ext cx="317540" cy="39695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037874" y="358854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00"/>
              </a:lnSpc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Educação</a:t>
            </a:r>
          </a:p>
        </p:txBody>
      </p:sp>
      <p:sp>
        <p:nvSpPr>
          <p:cNvPr id="14" name="Text 9"/>
          <p:cNvSpPr/>
          <p:nvPr/>
        </p:nvSpPr>
        <p:spPr>
          <a:xfrm>
            <a:off x="2563595" y="4057591"/>
            <a:ext cx="6365081" cy="338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</a:rPr>
              <a:t>Criação de espaços culturais</a:t>
            </a:r>
          </a:p>
          <a:p>
            <a:pPr>
              <a:lnSpc>
                <a:spcPts val="2650"/>
              </a:lnSpc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</a:rPr>
              <a:t>Ampliação de escolas</a:t>
            </a:r>
          </a:p>
        </p:txBody>
      </p:sp>
      <p:sp>
        <p:nvSpPr>
          <p:cNvPr id="15" name="Shape 10"/>
          <p:cNvSpPr/>
          <p:nvPr/>
        </p:nvSpPr>
        <p:spPr>
          <a:xfrm>
            <a:off x="1194495" y="5034915"/>
            <a:ext cx="635079" cy="22860"/>
          </a:xfrm>
          <a:prstGeom prst="roundRect">
            <a:avLst>
              <a:gd name="adj" fmla="val 833592"/>
            </a:avLst>
          </a:prstGeom>
          <a:solidFill>
            <a:srgbClr val="CED9CE"/>
          </a:solidFill>
          <a:ln/>
        </p:spPr>
      </p:sp>
      <p:sp>
        <p:nvSpPr>
          <p:cNvPr id="16" name="Shape 11"/>
          <p:cNvSpPr/>
          <p:nvPr/>
        </p:nvSpPr>
        <p:spPr>
          <a:xfrm>
            <a:off x="740985" y="4808220"/>
            <a:ext cx="476369" cy="47636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41" y="4847868"/>
            <a:ext cx="317540" cy="39695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037874" y="4880967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Governo</a:t>
            </a: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Digital</a:t>
            </a:r>
          </a:p>
        </p:txBody>
      </p:sp>
      <p:sp>
        <p:nvSpPr>
          <p:cNvPr id="19" name="Text 13"/>
          <p:cNvSpPr/>
          <p:nvPr/>
        </p:nvSpPr>
        <p:spPr>
          <a:xfrm>
            <a:off x="2563595" y="5357872"/>
            <a:ext cx="6365081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</a:rPr>
              <a:t>Implantação de plataforma digital integrada para atendimento</a:t>
            </a:r>
          </a:p>
        </p:txBody>
      </p:sp>
      <p:sp>
        <p:nvSpPr>
          <p:cNvPr id="20" name="Shape 14"/>
          <p:cNvSpPr/>
          <p:nvPr/>
        </p:nvSpPr>
        <p:spPr>
          <a:xfrm>
            <a:off x="1194495" y="6665952"/>
            <a:ext cx="635079" cy="22860"/>
          </a:xfrm>
          <a:prstGeom prst="roundRect">
            <a:avLst>
              <a:gd name="adj" fmla="val 833592"/>
            </a:avLst>
          </a:prstGeom>
          <a:solidFill>
            <a:srgbClr val="CED9CE"/>
          </a:solidFill>
          <a:ln/>
        </p:spPr>
      </p:sp>
      <p:sp>
        <p:nvSpPr>
          <p:cNvPr id="21" name="Shape 15"/>
          <p:cNvSpPr/>
          <p:nvPr/>
        </p:nvSpPr>
        <p:spPr>
          <a:xfrm>
            <a:off x="740985" y="6439257"/>
            <a:ext cx="476369" cy="47636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341" y="6478905"/>
            <a:ext cx="317540" cy="396954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2037874" y="6512004"/>
            <a:ext cx="264664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Emprego</a:t>
            </a:r>
          </a:p>
        </p:txBody>
      </p:sp>
      <p:sp>
        <p:nvSpPr>
          <p:cNvPr id="24" name="Text 17"/>
          <p:cNvSpPr/>
          <p:nvPr/>
        </p:nvSpPr>
        <p:spPr>
          <a:xfrm>
            <a:off x="2563595" y="6969681"/>
            <a:ext cx="6365081" cy="677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500" dirty="0">
                <a:solidFill>
                  <a:srgbClr val="405449"/>
                </a:solidFill>
                <a:latin typeface="Nobile" pitchFamily="34" charset="0"/>
              </a:rPr>
              <a:t>Centro de capacitação profissional e incubadora de microempresas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48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Questionário</a:t>
            </a:r>
            <a:endParaRPr lang="en-US" sz="44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F0C58AC-35F2-4FB9-8DD6-EAFCAD6ED9A3}"/>
              </a:ext>
            </a:extLst>
          </p:cNvPr>
          <p:cNvSpPr/>
          <p:nvPr/>
        </p:nvSpPr>
        <p:spPr>
          <a:xfrm>
            <a:off x="407504" y="2156792"/>
            <a:ext cx="13566913" cy="4865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pt-BR" sz="5000" b="1" dirty="0">
                <a:solidFill>
                  <a:srgbClr val="405449"/>
                </a:solidFill>
                <a:latin typeface="Nobile" pitchFamily="34" charset="0"/>
              </a:rPr>
              <a:t>Sugestões finais</a:t>
            </a:r>
          </a:p>
          <a:p>
            <a:pPr algn="ctr"/>
            <a:endParaRPr lang="pt-BR" sz="4000" dirty="0">
              <a:solidFill>
                <a:srgbClr val="405449"/>
              </a:solidFill>
              <a:latin typeface="Nobile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As sugestões finais apontam para a necessidade de investir em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emprego, infraestrutura, saúde, educação, transparência e lazer,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visando o desenvolvimento econômico e a melhoria da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405449"/>
                </a:solidFill>
                <a:latin typeface="Nobile" pitchFamily="34" charset="0"/>
              </a:rPr>
              <a:t>qualidade de vida na cidade</a:t>
            </a:r>
          </a:p>
        </p:txBody>
      </p:sp>
    </p:spTree>
    <p:extLst>
      <p:ext uri="{BB962C8B-B14F-4D97-AF65-F5344CB8AC3E}">
        <p14:creationId xmlns:p14="http://schemas.microsoft.com/office/powerpoint/2010/main" val="3793310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6A8663-9914-480F-AF30-2F843E68BD29}"/>
              </a:ext>
            </a:extLst>
          </p:cNvPr>
          <p:cNvSpPr/>
          <p:nvPr/>
        </p:nvSpPr>
        <p:spPr>
          <a:xfrm>
            <a:off x="646044" y="2242214"/>
            <a:ext cx="131395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rgbClr val="405449"/>
                </a:solidFill>
                <a:latin typeface="Nobile" pitchFamily="34" charset="0"/>
              </a:rPr>
              <a:t>Muito obrigado pela sua participação ativa e pelo seu compromisso com o desenvolvimento do nosso município.</a:t>
            </a:r>
          </a:p>
          <a:p>
            <a:pPr algn="ctr"/>
            <a:endParaRPr lang="pt-BR" sz="4500" b="1" dirty="0">
              <a:solidFill>
                <a:srgbClr val="405449"/>
              </a:solidFill>
              <a:latin typeface="Nobile" pitchFamily="34" charset="0"/>
            </a:endParaRPr>
          </a:p>
          <a:p>
            <a:pPr algn="ctr"/>
            <a:r>
              <a:rPr lang="pt-BR" sz="4500" b="1" dirty="0">
                <a:solidFill>
                  <a:srgbClr val="405449"/>
                </a:solidFill>
                <a:latin typeface="Nobile" pitchFamily="34" charset="0"/>
              </a:rPr>
              <a:t>Contamos com vocês nessa jornada contínua de construção!</a:t>
            </a:r>
          </a:p>
        </p:txBody>
      </p:sp>
    </p:spTree>
    <p:extLst>
      <p:ext uri="{BB962C8B-B14F-4D97-AF65-F5344CB8AC3E}">
        <p14:creationId xmlns:p14="http://schemas.microsoft.com/office/powerpoint/2010/main" val="354566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655984"/>
            <a:ext cx="11033775" cy="1639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8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Aspectos Técnicos do PPA</a:t>
            </a:r>
            <a:endParaRPr lang="en-US" sz="8000" dirty="0"/>
          </a:p>
        </p:txBody>
      </p:sp>
      <p:sp>
        <p:nvSpPr>
          <p:cNvPr id="3" name="Text 1"/>
          <p:cNvSpPr/>
          <p:nvPr/>
        </p:nvSpPr>
        <p:spPr>
          <a:xfrm>
            <a:off x="793790" y="2430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Objetivo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781047" y="3489603"/>
            <a:ext cx="4009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3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Estruturar por eixos temáticos, programas e </a:t>
            </a:r>
            <a:r>
              <a:rPr lang="en-US" sz="38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metas</a:t>
            </a:r>
            <a:r>
              <a:rPr lang="en-US" sz="3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alinhado com o Plano de Governo e ODS.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5625548" y="2430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Integração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625548" y="3489603"/>
            <a:ext cx="385638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3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 para LDOs e LOAs. Todas as ações da LOA vinculadas a programas do PPA.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10227365" y="2458053"/>
            <a:ext cx="23706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Obrigatoriedade</a:t>
            </a:r>
            <a:endParaRPr lang="en-US" sz="4400" dirty="0"/>
          </a:p>
        </p:txBody>
      </p:sp>
      <p:sp>
        <p:nvSpPr>
          <p:cNvPr id="8" name="Text 6"/>
          <p:cNvSpPr/>
          <p:nvPr/>
        </p:nvSpPr>
        <p:spPr>
          <a:xfrm>
            <a:off x="10227365" y="3489603"/>
            <a:ext cx="340696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en-US" sz="3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Exigência legal: art. 165 da CF, LRF e Lei 4.320/64.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5556" y="274263"/>
            <a:ext cx="7253049" cy="699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Estrutura Organizacional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75556" y="125547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1. Câmara Municipal; </a:t>
            </a:r>
            <a:endParaRPr lang="en-US" sz="3500" dirty="0"/>
          </a:p>
        </p:txBody>
      </p:sp>
      <p:sp>
        <p:nvSpPr>
          <p:cNvPr id="4" name="Text 2"/>
          <p:cNvSpPr/>
          <p:nvPr/>
        </p:nvSpPr>
        <p:spPr>
          <a:xfrm>
            <a:off x="475551" y="179073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2. Gabinete do Prefeito;</a:t>
            </a:r>
            <a:endParaRPr lang="en-US" sz="3500" dirty="0"/>
          </a:p>
        </p:txBody>
      </p:sp>
      <p:sp>
        <p:nvSpPr>
          <p:cNvPr id="5" name="Text 3"/>
          <p:cNvSpPr/>
          <p:nvPr/>
        </p:nvSpPr>
        <p:spPr>
          <a:xfrm>
            <a:off x="475556" y="237456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3. Procuradoria Municipal;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475554" y="2969700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</a:rPr>
              <a:t>4. </a:t>
            </a:r>
            <a:r>
              <a:rPr lang="pt-PT" sz="3500" dirty="0">
                <a:solidFill>
                  <a:srgbClr val="405449"/>
                </a:solidFill>
                <a:latin typeface="Nobile" pitchFamily="34" charset="0"/>
              </a:rPr>
              <a:t>Sec. Adm., Planejamento, Finanças e Relaçoes do trabalho</a:t>
            </a:r>
            <a:r>
              <a:rPr lang="en-US" sz="3500" dirty="0">
                <a:solidFill>
                  <a:srgbClr val="405449"/>
                </a:solidFill>
                <a:latin typeface="Nobile" pitchFamily="34" charset="0"/>
              </a:rPr>
              <a:t>;</a:t>
            </a:r>
          </a:p>
        </p:txBody>
      </p:sp>
      <p:sp>
        <p:nvSpPr>
          <p:cNvPr id="7" name="Text 5"/>
          <p:cNvSpPr/>
          <p:nvPr/>
        </p:nvSpPr>
        <p:spPr>
          <a:xfrm>
            <a:off x="475556" y="3624390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</a:rPr>
              <a:t>5. </a:t>
            </a:r>
            <a:r>
              <a:rPr lang="pt-PT" sz="3500" dirty="0">
                <a:solidFill>
                  <a:srgbClr val="405449"/>
                </a:solidFill>
                <a:latin typeface="Nobile" pitchFamily="34" charset="0"/>
              </a:rPr>
              <a:t>Sec. Serviços Públicos, Obras, Viação, Habitação e Urbanismo</a:t>
            </a:r>
            <a:r>
              <a:rPr lang="en-US" sz="3500" dirty="0">
                <a:solidFill>
                  <a:srgbClr val="405449"/>
                </a:solidFill>
                <a:latin typeface="Nobile" pitchFamily="34" charset="0"/>
              </a:rPr>
              <a:t>;</a:t>
            </a:r>
          </a:p>
        </p:txBody>
      </p:sp>
      <p:sp>
        <p:nvSpPr>
          <p:cNvPr id="8" name="Text 6"/>
          <p:cNvSpPr/>
          <p:nvPr/>
        </p:nvSpPr>
        <p:spPr>
          <a:xfrm>
            <a:off x="475556" y="422839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6. Sec. de Educação e Cultura;</a:t>
            </a:r>
            <a:endParaRPr lang="en-US" sz="3500" dirty="0"/>
          </a:p>
        </p:txBody>
      </p:sp>
      <p:sp>
        <p:nvSpPr>
          <p:cNvPr id="9" name="Text 7"/>
          <p:cNvSpPr/>
          <p:nvPr/>
        </p:nvSpPr>
        <p:spPr>
          <a:xfrm>
            <a:off x="475556" y="4787547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7. Sec. de Assistência Social;</a:t>
            </a:r>
            <a:endParaRPr lang="en-US" sz="3500" dirty="0"/>
          </a:p>
        </p:txBody>
      </p:sp>
      <p:sp>
        <p:nvSpPr>
          <p:cNvPr id="10" name="Text 8"/>
          <p:cNvSpPr/>
          <p:nvPr/>
        </p:nvSpPr>
        <p:spPr>
          <a:xfrm>
            <a:off x="475556" y="521568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3500" dirty="0">
                <a:solidFill>
                  <a:srgbClr val="405449"/>
                </a:solidFill>
                <a:latin typeface="Nobile" pitchFamily="34" charset="0"/>
              </a:rPr>
              <a:t>8. Sec. </a:t>
            </a:r>
            <a:r>
              <a:rPr lang="pt-PT" sz="3500" dirty="0">
                <a:solidFill>
                  <a:srgbClr val="405449"/>
                </a:solidFill>
                <a:latin typeface="Nobile" pitchFamily="34" charset="0"/>
              </a:rPr>
              <a:t>Agricultura, Pecuária, Meio Ambiente, Indústria, Comércio,</a:t>
            </a:r>
          </a:p>
          <a:p>
            <a:r>
              <a:rPr lang="pt-PT" sz="3500" dirty="0">
                <a:solidFill>
                  <a:srgbClr val="405449"/>
                </a:solidFill>
                <a:latin typeface="Nobile" pitchFamily="34" charset="0"/>
              </a:rPr>
              <a:t>turismo e desenvolvimento econômico</a:t>
            </a:r>
            <a:endParaRPr lang="en-US" sz="3500" dirty="0">
              <a:solidFill>
                <a:srgbClr val="405449"/>
              </a:solidFill>
              <a:latin typeface="Nobile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75553" y="6516438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9. Sec. de Esporte e Lazer;</a:t>
            </a:r>
            <a:endParaRPr lang="en-US" sz="3500" dirty="0"/>
          </a:p>
        </p:txBody>
      </p:sp>
      <p:sp>
        <p:nvSpPr>
          <p:cNvPr id="12" name="Text 10"/>
          <p:cNvSpPr/>
          <p:nvPr/>
        </p:nvSpPr>
        <p:spPr>
          <a:xfrm>
            <a:off x="475552" y="7145469"/>
            <a:ext cx="13063061" cy="358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10. Sec. de Saúde.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3305"/>
            <a:ext cx="8452842" cy="113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Saúde Integral e Humanizada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1970724"/>
            <a:ext cx="2152055" cy="201513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30403" y="2331811"/>
            <a:ext cx="28744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Resultado Esperado</a:t>
            </a:r>
            <a:endParaRPr lang="en-US" sz="4000" dirty="0"/>
          </a:p>
        </p:txBody>
      </p:sp>
      <p:sp>
        <p:nvSpPr>
          <p:cNvPr id="6" name="Text 2"/>
          <p:cNvSpPr/>
          <p:nvPr/>
        </p:nvSpPr>
        <p:spPr>
          <a:xfrm>
            <a:off x="5406508" y="2853338"/>
            <a:ext cx="48888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buNone/>
            </a:pPr>
            <a:r>
              <a:rPr lang="en-US" sz="3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Acesso ampliado e 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atendimento humanizado</a:t>
            </a:r>
            <a:endParaRPr lang="en-US" sz="340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717000"/>
          </a:xfrm>
          <a:prstGeom prst="rect">
            <a:avLst/>
          </a:prstGeom>
          <a:noFill/>
          <a:ln/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Objetivos</a:t>
            </a:r>
          </a:p>
        </p:txBody>
      </p:sp>
      <p:sp>
        <p:nvSpPr>
          <p:cNvPr id="11" name="Text 5"/>
          <p:cNvSpPr/>
          <p:nvPr/>
        </p:nvSpPr>
        <p:spPr>
          <a:xfrm>
            <a:off x="6433304" y="4710927"/>
            <a:ext cx="6591816" cy="9907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/>
            <a:r>
              <a:rPr lang="en-US" sz="3400" dirty="0">
                <a:solidFill>
                  <a:srgbClr val="405449"/>
                </a:solidFill>
                <a:latin typeface="Nobile" pitchFamily="34" charset="0"/>
              </a:rPr>
              <a:t>Fortalecer a rede básica e</a:t>
            </a:r>
          </a:p>
          <a:p>
            <a:pPr algn="just"/>
            <a:r>
              <a:rPr lang="en-US" sz="3400" dirty="0">
                <a:solidFill>
                  <a:srgbClr val="405449"/>
                </a:solidFill>
                <a:latin typeface="Nobile" pitchFamily="34" charset="0"/>
              </a:rPr>
              <a:t>especializada</a:t>
            </a:r>
          </a:p>
        </p:txBody>
      </p:sp>
      <p:sp>
        <p:nvSpPr>
          <p:cNvPr id="12" name="Shape 6"/>
          <p:cNvSpPr/>
          <p:nvPr/>
        </p:nvSpPr>
        <p:spPr>
          <a:xfrm>
            <a:off x="6263164" y="5759529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036" y="5812650"/>
            <a:ext cx="6456164" cy="199850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315200" y="60813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Índices</a:t>
            </a: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Esperados</a:t>
            </a:r>
          </a:p>
        </p:txBody>
      </p:sp>
      <p:sp>
        <p:nvSpPr>
          <p:cNvPr id="16" name="Text 8"/>
          <p:cNvSpPr/>
          <p:nvPr/>
        </p:nvSpPr>
        <p:spPr>
          <a:xfrm>
            <a:off x="7355342" y="6868002"/>
            <a:ext cx="48570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400" dirty="0">
                <a:solidFill>
                  <a:srgbClr val="405449"/>
                </a:solidFill>
                <a:latin typeface="Nobile" pitchFamily="34" charset="0"/>
              </a:rPr>
              <a:t>Cobertura: 68% → 85%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3400" dirty="0">
                <a:solidFill>
                  <a:srgbClr val="405449"/>
                </a:solidFill>
                <a:latin typeface="Nobile" pitchFamily="34" charset="0"/>
              </a:rPr>
              <a:t>Espera: 45 → 20 dias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4095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Educação Transformadora</a:t>
            </a:r>
            <a:endParaRPr lang="en-US" sz="5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01750"/>
            <a:ext cx="1134070" cy="1807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673" y="2101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Problema</a:t>
            </a:r>
            <a:endParaRPr lang="en-US" sz="4000" dirty="0"/>
          </a:p>
        </p:txBody>
      </p:sp>
      <p:sp>
        <p:nvSpPr>
          <p:cNvPr id="6" name="Text 2"/>
          <p:cNvSpPr/>
          <p:nvPr/>
        </p:nvSpPr>
        <p:spPr>
          <a:xfrm>
            <a:off x="2154674" y="2566748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Estrutura insuficiente e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baixos índices de aprendizagem</a:t>
            </a:r>
            <a:endParaRPr lang="en-US" sz="3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866322"/>
            <a:ext cx="1134070" cy="18077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672" y="4114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Objetivos</a:t>
            </a:r>
          </a:p>
        </p:txBody>
      </p:sp>
      <p:sp>
        <p:nvSpPr>
          <p:cNvPr id="9" name="Text 4"/>
          <p:cNvSpPr/>
          <p:nvPr/>
        </p:nvSpPr>
        <p:spPr>
          <a:xfrm>
            <a:off x="2154674" y="4681587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Melhorar IDEB e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ampliar educação integral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8077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674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</a:rPr>
              <a:t>Metas</a:t>
            </a:r>
          </a:p>
        </p:txBody>
      </p:sp>
      <p:sp>
        <p:nvSpPr>
          <p:cNvPr id="12" name="Text 6"/>
          <p:cNvSpPr/>
          <p:nvPr/>
        </p:nvSpPr>
        <p:spPr>
          <a:xfrm>
            <a:off x="2154674" y="6391275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IDEB: 5,5 → 6,5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Tempo integral: 18% → 55%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9404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Desenvolvimento Social e Econômico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57083" y="2047692"/>
            <a:ext cx="4001451" cy="3859741"/>
          </a:xfrm>
          <a:prstGeom prst="roundRect">
            <a:avLst>
              <a:gd name="adj" fmla="val 7424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855656" y="25051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Proteção Social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16226" y="3267915"/>
            <a:ext cx="36215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Reestruturar CRAS e descentralizar atendimento. </a:t>
            </a:r>
          </a:p>
          <a:p>
            <a:pPr marL="0" indent="0" algn="just">
              <a:lnSpc>
                <a:spcPts val="2850"/>
              </a:lnSpc>
              <a:buNone/>
            </a:pPr>
            <a:endParaRPr lang="en-US" sz="10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just">
              <a:lnSpc>
                <a:spcPts val="2850"/>
              </a:lnSpc>
              <a:buNone/>
            </a:pPr>
            <a:r>
              <a:rPr lang="en-US" sz="3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</a:t>
            </a: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Famílias atendidas de 380 para 550.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4685348" y="2047692"/>
            <a:ext cx="4001451" cy="3859741"/>
          </a:xfrm>
          <a:prstGeom prst="roundRect">
            <a:avLst>
              <a:gd name="adj" fmla="val 7424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5390134" y="2253566"/>
            <a:ext cx="2822267" cy="710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Agricultura Sustentável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789037" y="3325129"/>
            <a:ext cx="3794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Melhorar estradas e apoiar produção.</a:t>
            </a:r>
          </a:p>
          <a:p>
            <a:pPr marL="0" indent="0" algn="ctr">
              <a:lnSpc>
                <a:spcPts val="2850"/>
              </a:lnSpc>
              <a:buNone/>
            </a:pPr>
            <a:endParaRPr lang="en-US" sz="30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just">
              <a:lnSpc>
                <a:spcPts val="2850"/>
              </a:lnSpc>
              <a:buNone/>
            </a:pPr>
            <a:r>
              <a:rPr lang="en-US" sz="30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</a:t>
            </a: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Manutenção de estradas de 90km para 130km.</a:t>
            </a:r>
            <a:endParaRPr lang="en-US" sz="3000" dirty="0"/>
          </a:p>
        </p:txBody>
      </p:sp>
      <p:sp>
        <p:nvSpPr>
          <p:cNvPr id="10" name="Shape 7"/>
          <p:cNvSpPr/>
          <p:nvPr/>
        </p:nvSpPr>
        <p:spPr>
          <a:xfrm>
            <a:off x="457083" y="6043521"/>
            <a:ext cx="8229715" cy="1772455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2119944" y="62187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800" b="1" dirty="0">
                <a:solidFill>
                  <a:srgbClr val="405449"/>
                </a:solidFill>
                <a:latin typeface="Fraunces Extra Bold" pitchFamily="34" charset="0"/>
              </a:rPr>
              <a:t>Emprego e Renda</a:t>
            </a:r>
          </a:p>
        </p:txBody>
      </p:sp>
      <p:sp>
        <p:nvSpPr>
          <p:cNvPr id="12" name="Text 9"/>
          <p:cNvSpPr/>
          <p:nvPr/>
        </p:nvSpPr>
        <p:spPr>
          <a:xfrm>
            <a:off x="764755" y="6831640"/>
            <a:ext cx="82297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</a:rPr>
              <a:t>Criar barracões e ofertar cursos.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3000" b="1" dirty="0">
                <a:solidFill>
                  <a:srgbClr val="405449"/>
                </a:solidFill>
                <a:latin typeface="Nobile" pitchFamily="34" charset="0"/>
              </a:rPr>
              <a:t>Meta: </a:t>
            </a:r>
            <a:r>
              <a:rPr lang="en-US" sz="3000" dirty="0">
                <a:solidFill>
                  <a:srgbClr val="405449"/>
                </a:solidFill>
                <a:latin typeface="Nobile" pitchFamily="34" charset="0"/>
              </a:rPr>
              <a:t>Capacitados de 50 para 150 pessoas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6916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Infraestrutura e Sustentabilidade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5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Habitação</a:t>
            </a:r>
            <a:endParaRPr lang="en-US" sz="50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3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0 → 40 moradias</a:t>
            </a:r>
            <a:endParaRPr lang="en-US" sz="3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sz="5000" b="1" dirty="0">
                <a:solidFill>
                  <a:srgbClr val="405449"/>
                </a:solidFill>
                <a:latin typeface="Fraunces Extra Bold" pitchFamily="34" charset="0"/>
              </a:rPr>
              <a:t>Vias Urbanas</a:t>
            </a:r>
          </a:p>
        </p:txBody>
      </p:sp>
      <p:sp>
        <p:nvSpPr>
          <p:cNvPr id="8" name="Text 4"/>
          <p:cNvSpPr/>
          <p:nvPr/>
        </p:nvSpPr>
        <p:spPr>
          <a:xfrm>
            <a:off x="9597628" y="3351967"/>
            <a:ext cx="423898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3km → 7km revitalizados anualmente</a:t>
            </a: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5000" b="1" dirty="0">
                <a:solidFill>
                  <a:srgbClr val="405449"/>
                </a:solidFill>
                <a:latin typeface="Fraunces Extra Bold" pitchFamily="34" charset="0"/>
              </a:rPr>
              <a:t>Reciclagem</a:t>
            </a:r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2t → 8t de recicláveis por mês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5000" b="1" dirty="0">
                <a:solidFill>
                  <a:srgbClr val="405449"/>
                </a:solidFill>
                <a:latin typeface="Fraunces Extra Bold" pitchFamily="34" charset="0"/>
              </a:rPr>
              <a:t>Turismo</a:t>
            </a:r>
          </a:p>
        </p:txBody>
      </p:sp>
      <p:sp>
        <p:nvSpPr>
          <p:cNvPr id="16" name="Text 8"/>
          <p:cNvSpPr/>
          <p:nvPr/>
        </p:nvSpPr>
        <p:spPr>
          <a:xfrm>
            <a:off x="1596430" y="6159023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Meta: 1.000 → 5.000 visitantes</a:t>
            </a:r>
            <a:endParaRPr lang="en-US" sz="26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87784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Cultura, Esporte e Governança</a:t>
            </a:r>
            <a:endParaRPr lang="en-US" sz="600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81293" y="27601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Cultura</a:t>
            </a:r>
            <a:r>
              <a:rPr lang="en-US" sz="40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e Esporte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38657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Reativar FEMUCI e construir parque</a:t>
            </a:r>
            <a:endParaRPr lang="en-US" sz="320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130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600" b="1" dirty="0">
                <a:solidFill>
                  <a:srgbClr val="405449"/>
                </a:solidFill>
                <a:latin typeface="Fraunces Extra Bold" pitchFamily="34" charset="0"/>
              </a:rPr>
              <a:t>Gestão Pública</a:t>
            </a:r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3103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Reformar prédios e capacitar servidores</a:t>
            </a:r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560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4600" b="1" dirty="0">
                <a:solidFill>
                  <a:srgbClr val="405449"/>
                </a:solidFill>
                <a:latin typeface="Fraunces Extra Bold" pitchFamily="34" charset="0"/>
              </a:rPr>
              <a:t>Equilíbrio Fiscal</a:t>
            </a:r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35309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3200" dirty="0">
                <a:solidFill>
                  <a:srgbClr val="405449"/>
                </a:solidFill>
                <a:latin typeface="Nobile" pitchFamily="34" charset="0"/>
              </a:rPr>
              <a:t>Reduzir dívida: R$1.8M → R$1.2M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880</Words>
  <Application>Microsoft Office PowerPoint</Application>
  <PresentationFormat>Personalizar</PresentationFormat>
  <Paragraphs>187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Nobile</vt:lpstr>
      <vt:lpstr>Calibri</vt:lpstr>
      <vt:lpstr>Arial</vt:lpstr>
      <vt:lpstr>Fraunces Extra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13</cp:revision>
  <dcterms:created xsi:type="dcterms:W3CDTF">2025-06-16T18:17:11Z</dcterms:created>
  <dcterms:modified xsi:type="dcterms:W3CDTF">2025-06-17T16:32:47Z</dcterms:modified>
</cp:coreProperties>
</file>