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9" r:id="rId32"/>
    <p:sldId id="293" r:id="rId33"/>
    <p:sldId id="294" r:id="rId34"/>
    <p:sldId id="295" r:id="rId35"/>
  </p:sldIdLst>
  <p:sldSz cx="14630400" cy="8229600"/>
  <p:notesSz cx="8229600" cy="146304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Funnel Sans" panose="020B0604020202020204" charset="0"/>
      <p:regular r:id="rId41"/>
    </p:embeddedFont>
    <p:embeddedFont>
      <p:font typeface="Mona Sans Semi Bold" panose="020B0604020202020204" charset="0"/>
      <p:regular r:id="rId4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6" d="100"/>
          <a:sy n="96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550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73B4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73B4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73B48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840" y="3364230"/>
            <a:ext cx="1950720" cy="15011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2400776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Plano Plurianual (PPA) 2026-2029 - Município de Itambaracá</a:t>
            </a:r>
            <a:endParaRPr lang="en-US" sz="3900" dirty="0"/>
          </a:p>
        </p:txBody>
      </p:sp>
      <p:sp>
        <p:nvSpPr>
          <p:cNvPr id="5" name="Text 1"/>
          <p:cNvSpPr/>
          <p:nvPr/>
        </p:nvSpPr>
        <p:spPr>
          <a:xfrm>
            <a:off x="6280190" y="4558665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Documento de planejamento estratégico que estabelece as diretrizes, objetivos e metas da administração municipal para os próximos quatro anos, alinhado aos Objetivos de Desenvolvimento Sustentável (ODS) da ONU e construído com ampla participação cidadã.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9702" y="622816"/>
            <a:ext cx="7737396" cy="1098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Programa 02: Educação para o Futuro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6189702" y="2161223"/>
            <a:ext cx="2197775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Objetivo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6189702" y="2611636"/>
            <a:ext cx="3654266" cy="1125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Melhorar os índices educacionais, valorizar os profissionais da educação, modernizar a infraestrutura escolar e ampliar o acesso à educação em tempo integral e inclusiva.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189702" y="3912751"/>
            <a:ext cx="2197775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Órgão Responsável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189702" y="4363164"/>
            <a:ext cx="3654266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Secretaria Municipal de Educação e Cultura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189702" y="4820245"/>
            <a:ext cx="2197775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Vínculo com os ODS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6189702" y="5270659"/>
            <a:ext cx="3654266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ODS 4 (Educação de Qualidade)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10280452" y="2161223"/>
            <a:ext cx="2197775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Ações Principais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10280452" y="2611636"/>
            <a:ext cx="3654266" cy="56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Implantação do Centro Psicopedagógico Municipal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10280452" y="3235762"/>
            <a:ext cx="3654266" cy="56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Programa de formação continuada para educadores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10280452" y="3859887"/>
            <a:ext cx="3654266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Revitalização das escolas municipais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10280452" y="4202668"/>
            <a:ext cx="3654266" cy="56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Implementação de ações de educação ambiental e climática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10280452" y="4826794"/>
            <a:ext cx="3654266" cy="56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Criação de laboratório de inovação e tecnologia educacional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10280452" y="5450919"/>
            <a:ext cx="3654266" cy="56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Ampliação da oferta de Educação de Jovens e Adultos (EJA)</a:t>
            </a:r>
            <a:endParaRPr lang="en-US" sz="1350" dirty="0"/>
          </a:p>
        </p:txBody>
      </p:sp>
      <p:sp>
        <p:nvSpPr>
          <p:cNvPr id="17" name="Text 14"/>
          <p:cNvSpPr/>
          <p:nvPr/>
        </p:nvSpPr>
        <p:spPr>
          <a:xfrm>
            <a:off x="10280452" y="6189345"/>
            <a:ext cx="2197775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Indicadores</a:t>
            </a:r>
            <a:endParaRPr lang="en-US" sz="1700" dirty="0"/>
          </a:p>
        </p:txBody>
      </p:sp>
      <p:sp>
        <p:nvSpPr>
          <p:cNvPr id="18" name="Text 15"/>
          <p:cNvSpPr/>
          <p:nvPr/>
        </p:nvSpPr>
        <p:spPr>
          <a:xfrm>
            <a:off x="10280452" y="6639758"/>
            <a:ext cx="3654266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Aumento da nota do município no IDEB</a:t>
            </a:r>
            <a:endParaRPr lang="en-US" sz="1350" dirty="0"/>
          </a:p>
        </p:txBody>
      </p:sp>
      <p:sp>
        <p:nvSpPr>
          <p:cNvPr id="19" name="Text 16"/>
          <p:cNvSpPr/>
          <p:nvPr/>
        </p:nvSpPr>
        <p:spPr>
          <a:xfrm>
            <a:off x="10280452" y="6982539"/>
            <a:ext cx="3654266" cy="56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Percentual de alunos da rede municipal matriculados em tempo integral</a:t>
            </a:r>
            <a:endParaRPr lang="en-US" sz="13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3073" y="533162"/>
            <a:ext cx="7597854" cy="1207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Programa 03: Proteção e Inclusão Social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773073" y="2224087"/>
            <a:ext cx="2416016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Objetivo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773073" y="2719268"/>
            <a:ext cx="3563183" cy="1236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Fortalecer a rede de proteção social do município, promovendo atendimento às famílias em vulnerabilidade, inclusão produtiva e acesso a direitos.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73073" y="4148852"/>
            <a:ext cx="2416016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Órgão Responsável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773073" y="4644033"/>
            <a:ext cx="3563183" cy="618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Secretaria Municipal de Desenvolvimento Social e Cidadania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773073" y="5455444"/>
            <a:ext cx="2416016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Vínculo com os ODS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773073" y="5950625"/>
            <a:ext cx="3563183" cy="618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ODS 1 (Erradicação da Pobreza)ODS 10 (Redução das Desigualdades)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4815364" y="2224087"/>
            <a:ext cx="2416016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Ações Principais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4815364" y="2719268"/>
            <a:ext cx="3563183" cy="618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Reestruturação e ampliação do CRAS e CIACAF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4815364" y="3405068"/>
            <a:ext cx="3563183" cy="927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Descentralização das ações de assistência social para bairros e distritos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4815364" y="4399955"/>
            <a:ext cx="3563183" cy="927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Criação de programas para públicos vulneráveis (LGBTQIA+, pessoas com deficiência, mulheres e idosos)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4815364" y="5520452"/>
            <a:ext cx="2416016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Indicadores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4815364" y="6015633"/>
            <a:ext cx="3563183" cy="927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Aumento do número de famílias em acompanhamento pelo CRAS/CIACAF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4815364" y="7010519"/>
            <a:ext cx="3563183" cy="618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Redução do número de famílias em situação de extrema pobreza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6735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Programa 08: Viva Itambaracá: Cultura, Esporte e Juventude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5035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Objetivo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280190" y="3012043"/>
            <a:ext cx="35361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Estimular a participação cidadã e o acesso à cultura e ao esporte, com foco no bem-estar e no protagonismo juvenil.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80190" y="44805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Órgão Responsável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280190" y="4989076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Secretaria Municipal de Esporte e Bem-Estar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80190" y="58225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Vínculo com os ODS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280190" y="6331029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ODS 3 (Saúde e Bem-Estar)ODS 11 (Cidades e Comunidades Sustentáveis)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0308074" y="25035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Ações Principais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308074" y="3012043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Construção do Parque do Povo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10308074" y="3398996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Reativação do Festival Municipal da Canção (FEMUCI)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10308074" y="4103489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Estímulo à economia criativa (feiras, oficinas e editais)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10308074" y="4807982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Expansão de projetos esportivos nos distritos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10308074" y="56414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Indicadores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0308074" y="6149935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Número de participantes em eventos e projetos culturais e esportivos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482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1403" y="2864882"/>
            <a:ext cx="9753719" cy="587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Programa 13: Direitos Humanos e Equidade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751403" y="3921443"/>
            <a:ext cx="234827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Objetivo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751403" y="4402693"/>
            <a:ext cx="6334720" cy="601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Garantir os direitos humanos, combater desigualdades e promover a inclusão.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51403" y="5191482"/>
            <a:ext cx="234827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Órgão Responsável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751403" y="5672733"/>
            <a:ext cx="6334720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Gabinete do Prefeito e Procuradoria Jurídica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751403" y="6161008"/>
            <a:ext cx="234827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Vínculo com os ODS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51403" y="6642259"/>
            <a:ext cx="6334720" cy="901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ODS 5 (Igualdade de Gênero)ODS 10 (Redução das Desigualdades)ODS 16 (Paz, Justiça e Instituições Eficazes)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7551896" y="3921443"/>
            <a:ext cx="234827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Ações Principais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7551896" y="4402693"/>
            <a:ext cx="6334720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Criação de Centro de Referência em Direitos Humanos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7551896" y="4768929"/>
            <a:ext cx="6334720" cy="601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Ações de combate à violência contra mulheres e populações vulneráveis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7551896" y="5435679"/>
            <a:ext cx="6334720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Fóruns municipais temáticos participativos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7551896" y="5923955"/>
            <a:ext cx="234827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Indicadores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7551896" y="6405205"/>
            <a:ext cx="6334720" cy="601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Número de atendimentos realizados pelo Centro de Referência em Direitos Humanos</a:t>
            </a:r>
            <a:endParaRPr lang="en-US" sz="14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040505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EIXO 2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958239"/>
            <a:ext cx="130428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DESENVOLVIMENTO ECONÔMICO, SUSTENTÁVEL E INOVADOR</a:t>
            </a:r>
            <a:endParaRPr lang="en-US" sz="53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6735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Programa 04: Agricultura Forte, Campo Sustentável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5035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Objetivo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280190" y="3012043"/>
            <a:ext cx="35361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Apoiar o desenvolvimento rural sustentável, melhorando a infraestrutura, incentivando a produção diversificada e fortalecendo a agricultura familiar.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80190" y="47981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Órgão Responsável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280190" y="5306616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Secretaria Municipal de Agricultura e Meio Ambiente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80190" y="61400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Vínculo com os ODS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280190" y="6648569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ODS 2 (Fome Zero e Agricultura Sustentável)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0308074" y="25035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Ações Principais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308074" y="3012043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Criação da Feira do Produtor Rural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10308074" y="3398996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Manutenção contínua das estradas rurais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10308074" y="4103489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Apoio técnico e logístico para práticas agroecológicas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10308074" y="49369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Indicadores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10308074" y="5445443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Aumento do volume da produção da agricultura familiar comercializada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2606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Programa 05: Emprego e Renda para Itambaracá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6622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Objetivo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3170753"/>
            <a:ext cx="35361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Fomentar a geração de emprego e renda através da qualificação profissional, atração de empresas e apoio ao empreendedorismo local.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46392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Órgão Responsável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5147786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Secretaria Municipal de Gestão, Planejamento e Inovação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9812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Vínculo com os ODS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793790" y="6489740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ODS 8 (Trabalho Decente e Crescimento Econômico)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4821674" y="26622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Ações Principais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4821674" y="3170753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Construção de barracões industriais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821674" y="355770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Implantação do Programa Municipal de Qualificação Profissional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4821674" y="439114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Indicadores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4821674" y="4899660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Número de novos postos de trabalho formais gerados no município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1901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Programa 06: Infraestrutura e Habitação com Dignidade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4551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Objetivo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2963704"/>
            <a:ext cx="35361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Ampliar o acesso à moradia, promover a revitalização dos espaços públicos e garantir infraestrutura urbana eficiente e sustentável.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44322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Órgão Responsável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494073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Secretaria Municipal de Infraestrutura e Mobilidade Urbana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7741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Vínculo com os ODS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793790" y="6282690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ODS 11 (Cidades e Comunidades Sustentáveis)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4821674" y="24551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Ações Principais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4821674" y="2963704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Implantação do Conjunto Habitacional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821674" y="366819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Programa de eficiência energética em prédios públicos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4821674" y="4372689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Reestruturação da limpeza urbana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4821674" y="4759643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Mobilidade ativa (calçadas acessíveis, rampas e ciclovias)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4821674" y="55930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Indicadores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4821674" y="6101596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Redução do déficit habitacional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4821674" y="6488549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Percentual de vias públicas asfaltadas, calçamento e coleta seletiva de lixo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6735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Programa 07: Itambaracá Sustentável e Turística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5035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Objetivo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280190" y="3012043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Desenvolver o turismo e promover a preservação ambiental como vetores de desenvolvimento.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80190" y="41630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Órgão Responsável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280190" y="4671536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Secretaria Municipal de Turismo e Eventos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80190" y="55049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Vínculo com os ODS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280190" y="6013490"/>
            <a:ext cx="35361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ODS 8 (Trabalho Decente e Crescimento Econômico)ODS 11 (Cidades e Comunidades Sustentáveis)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0308074" y="25035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Ações Principais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308074" y="3012043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Implantação da Prainha do Pontal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10308074" y="3398996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Construção de barracão de reciclagem com apoio à associação de catadores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10308074" y="4421029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Fortalecimento do ecoturismo rural e turismo pedagógico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10308074" y="5125522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Preservação e valorização dos patrimônios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10308074" y="595895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Indicadores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0308074" y="6467475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Aumento do número de visitantes/turistas no município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379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0098" y="2974181"/>
            <a:ext cx="10020895" cy="609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Programa 11: Cidade Inteligente e Inovação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780098" y="4071104"/>
            <a:ext cx="2437924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Objetivo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780098" y="4570928"/>
            <a:ext cx="6297216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Integrar tecnologia à gestão pública para aumentar a eficiência e a acessibilidade.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80098" y="5389840"/>
            <a:ext cx="2437924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Órgão Responsável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780098" y="5889665"/>
            <a:ext cx="6297216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Secretaria Municipal de Gestão, Planejamento e Inovação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780098" y="6396633"/>
            <a:ext cx="2437924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Vínculo com os ODS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780098" y="6896457"/>
            <a:ext cx="6297216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ODS 9 (Indústria, Inovação e Infraestrutura)ODS 11 (Cidades e Comunidades Sustentáveis)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7560707" y="4071104"/>
            <a:ext cx="2437924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Ações Principais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7560707" y="4570928"/>
            <a:ext cx="6297216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App de serviços públicos municipais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7560707" y="4951095"/>
            <a:ext cx="6297216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Implantação de Wi-Fi público em praças e escolas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7560707" y="5331262"/>
            <a:ext cx="6297216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Monitoramento de dados em tempo real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7560707" y="5838230"/>
            <a:ext cx="2437924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Indicadores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7560707" y="6338054"/>
            <a:ext cx="6297216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Número de serviços ao cidadão disponíveis em plataformas digitais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82804"/>
            <a:ext cx="53504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Mensagem do Prefeito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79132"/>
            <a:ext cx="6279356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É com grande satisfação e senso de responsabilidade que submeto à apreciação desta Egrégia Casa Legislativa a proposta do Plano Plurianual (PPA) para o quadriênio 2026-2029. Este documento é o principal instrumento de planejamento de médio prazo de nossa gestão e representa o pacto que firmamos com a sociedade de Itambaracá, estabelecendo as diretrizes, os objetivos e as metas que nortearão as ações do governo nos próximos quatro anos.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980503"/>
            <a:ext cx="62793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 elaboração deste Plano partiu de um diagnóstico aprofundado de nossa realidade, alicerçado em dados orçamentários e financeiros, e foi construída com uma visão de futuro clara: </a:t>
            </a:r>
            <a:r>
              <a:rPr lang="en-US" sz="15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transformar Itambaracá em um lugar com mais desenvolvimento, justiça social e qualidade de vida para todos</a:t>
            </a: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415" y="2589728"/>
            <a:ext cx="2962156" cy="238160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64874" y="5339120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AMARILDO TOSTES</a:t>
            </a: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Prefeito Municipal de Itambaracá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2606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Programa 12: Clima, Resiliência e Meio Ambiente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6622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Objetivo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280190" y="3170753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Tornar Itambaracá mais resiliente às mudanças climáticas e promover o desenvolvimento verde.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80190" y="432173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Órgão Responsável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280190" y="483024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Secretaria Municipal de Agricultura e Meio Ambiente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80190" y="56636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Vínculo com os ODS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280190" y="6172200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ODS 13 (Ação Contra a Mudança Global do Clima)ODS 15 (Vida Terrestre)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0308074" y="26622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Ações Principais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308074" y="3170753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Plano Municipal de Ação Climática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10308074" y="3557707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Arborização e hortas urbanas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10308074" y="3944660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Parcerias com universidades e ONGs para educação ambiental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10308074" y="47780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Indicadores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10308074" y="5286613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Aumento da área de cobertura vegetal urbana no município</a:t>
            </a:r>
            <a:endParaRPr lang="en-US" sz="15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0852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Programa 14: Saneamento Básico de Qualidade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3446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Objetivo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2853214"/>
            <a:ext cx="35361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Assegurar o abastecimento de água potável, coletar e tratar o esgoto sanitário, visando a melhoria da qualidade de vida e a preservação do meio ambiente.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46392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Órgão Responsável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5147786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SAMAE - Serviço Autônomo Municipal de Água e Esgoto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9812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Vínculo com os ODS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793790" y="6489740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ODS 6 (Água Potável e Saneamento)ODS 11 (Cidades e Comunidades Sustentáveis)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4821674" y="23446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Ações Principais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4821674" y="2853214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Manutenção dos Serviços Administrativos, de Água e de Esgoto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821674" y="3875246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Aquisição de Veículos e Equipamentos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4821674" y="4579739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Ampliação da Rede de Água e da Rede de Esgoto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4821674" y="54131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Indicadores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4821674" y="5921693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Índice de atendimento de água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4821674" y="6308646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Índice de atendimento de esgoto coletado e tratado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4821674" y="701313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Índice de perdas na distribuição</a:t>
            </a:r>
            <a:endParaRPr lang="en-US" sz="15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040505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EIXO 3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958239"/>
            <a:ext cx="130428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GOVERNANÇA PÚBLICA, EFICIENTE E TRANSPARENTE</a:t>
            </a:r>
            <a:endParaRPr lang="en-US" sz="53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84252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Programa 09: Gestão Pública Moderna e Eficiente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42042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Objetivo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280190" y="2928938"/>
            <a:ext cx="35361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Modernizar a administração pública, qualificar os servidores e melhorar a qualidade dos serviços prestados ao cidadão.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80190" y="43974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Órgão Responsável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280190" y="4905970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Gabinete do Prefeito e Procuradoria Jurídica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80190" y="57394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Vínculo com os ODS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280190" y="6247924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ODS 16 (Paz, Justiça e Instituições Eficazes)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0308074" y="242042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Ações Principais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308074" y="292893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Reforma de prédios públicos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10308074" y="331589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Renovação da frota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10308074" y="3702844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Programa de formação contínua dos servidores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10308074" y="440733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Implantação de canal de atendimento digital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10308074" y="5111829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Utilização de painéis de indicadores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10308074" y="5498783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Reforço da ouvidoria e conselhos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10308074" y="60146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Indicadores</a:t>
            </a:r>
            <a:endParaRPr lang="en-US" sz="1950" dirty="0"/>
          </a:p>
        </p:txBody>
      </p:sp>
      <p:sp>
        <p:nvSpPr>
          <p:cNvPr id="18" name="Text 15"/>
          <p:cNvSpPr/>
          <p:nvPr/>
        </p:nvSpPr>
        <p:spPr>
          <a:xfrm>
            <a:off x="10308074" y="6523196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Índice de transparência da gestão pública em rankings estaduais/nacionais</a:t>
            </a:r>
            <a:endParaRPr lang="en-US" sz="15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50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475673"/>
            <a:ext cx="2286000" cy="128016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63640" y="534352"/>
            <a:ext cx="7589520" cy="1822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Programa 10: Responsabilidade Fiscal e Gestão da Dívida Pública</a:t>
            </a:r>
            <a:endParaRPr lang="en-US" sz="3800" dirty="0"/>
          </a:p>
        </p:txBody>
      </p:sp>
      <p:sp>
        <p:nvSpPr>
          <p:cNvPr id="5" name="Text 1"/>
          <p:cNvSpPr/>
          <p:nvPr/>
        </p:nvSpPr>
        <p:spPr>
          <a:xfrm>
            <a:off x="6263640" y="2842141"/>
            <a:ext cx="2429113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Objetivo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6263640" y="3340060"/>
            <a:ext cx="3557707" cy="1243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Monitorar e reduzir o endividamento do município com transparência e em conformidade com a Lei de Responsabilidade Fiscal.</a:t>
            </a:r>
            <a:endParaRPr lang="en-US" sz="1500" dirty="0"/>
          </a:p>
        </p:txBody>
      </p:sp>
      <p:sp>
        <p:nvSpPr>
          <p:cNvPr id="7" name="Text 3"/>
          <p:cNvSpPr/>
          <p:nvPr/>
        </p:nvSpPr>
        <p:spPr>
          <a:xfrm>
            <a:off x="6263640" y="4777859"/>
            <a:ext cx="2429113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Órgão Responsável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6263640" y="5275778"/>
            <a:ext cx="3557707" cy="932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Secretaria de Gestão, Planejamento e Inovação (Dotação em Reserva de Contingência)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6263640" y="6402705"/>
            <a:ext cx="2429113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Vínculo com os ODS</a:t>
            </a:r>
            <a:endParaRPr lang="en-US" sz="1900" dirty="0"/>
          </a:p>
        </p:txBody>
      </p:sp>
      <p:sp>
        <p:nvSpPr>
          <p:cNvPr id="10" name="Text 6"/>
          <p:cNvSpPr/>
          <p:nvPr/>
        </p:nvSpPr>
        <p:spPr>
          <a:xfrm>
            <a:off x="6263640" y="6900624"/>
            <a:ext cx="3557707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ODS 16 (Paz, Justiça e Instituições Eficazes)</a:t>
            </a:r>
            <a:endParaRPr lang="en-US" sz="1500" dirty="0"/>
          </a:p>
        </p:txBody>
      </p:sp>
      <p:sp>
        <p:nvSpPr>
          <p:cNvPr id="11" name="Text 7"/>
          <p:cNvSpPr/>
          <p:nvPr/>
        </p:nvSpPr>
        <p:spPr>
          <a:xfrm>
            <a:off x="10303073" y="2842141"/>
            <a:ext cx="2429113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Ações Principais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10303073" y="3340060"/>
            <a:ext cx="3557707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Controle e redução do endividamento municipal</a:t>
            </a:r>
            <a:endParaRPr lang="en-US" sz="1500" dirty="0"/>
          </a:p>
        </p:txBody>
      </p:sp>
      <p:sp>
        <p:nvSpPr>
          <p:cNvPr id="13" name="Text 9"/>
          <p:cNvSpPr/>
          <p:nvPr/>
        </p:nvSpPr>
        <p:spPr>
          <a:xfrm>
            <a:off x="10303073" y="4029789"/>
            <a:ext cx="3557707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Ações de educação fiscal voltadas à cidadania</a:t>
            </a:r>
            <a:endParaRPr lang="en-US" sz="1500" dirty="0"/>
          </a:p>
        </p:txBody>
      </p:sp>
      <p:sp>
        <p:nvSpPr>
          <p:cNvPr id="14" name="Text 10"/>
          <p:cNvSpPr/>
          <p:nvPr/>
        </p:nvSpPr>
        <p:spPr>
          <a:xfrm>
            <a:off x="10303073" y="4719518"/>
            <a:ext cx="3557707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Implantação de programa de integridade pública (compliance)</a:t>
            </a:r>
            <a:endParaRPr lang="en-US" sz="1500" dirty="0"/>
          </a:p>
        </p:txBody>
      </p:sp>
      <p:sp>
        <p:nvSpPr>
          <p:cNvPr id="15" name="Text 11"/>
          <p:cNvSpPr/>
          <p:nvPr/>
        </p:nvSpPr>
        <p:spPr>
          <a:xfrm>
            <a:off x="10303073" y="5535573"/>
            <a:ext cx="2429113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Indicadores</a:t>
            </a:r>
            <a:endParaRPr lang="en-US" sz="1900" dirty="0"/>
          </a:p>
        </p:txBody>
      </p:sp>
      <p:sp>
        <p:nvSpPr>
          <p:cNvPr id="16" name="Text 12"/>
          <p:cNvSpPr/>
          <p:nvPr/>
        </p:nvSpPr>
        <p:spPr>
          <a:xfrm>
            <a:off x="10303073" y="6033492"/>
            <a:ext cx="3557707" cy="932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Manutenção do percentual da despesa com pessoal abaixo do limite prudencial da LRF</a:t>
            </a:r>
            <a:endParaRPr lang="en-US" sz="15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482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1403" y="2864882"/>
            <a:ext cx="12039719" cy="587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Programa 15: Fortalecimento da Atividade Legislativa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751403" y="3921443"/>
            <a:ext cx="234827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Objetivo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751403" y="4402693"/>
            <a:ext cx="6334720" cy="1202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Assegurar o suporte administrativo e estrutural para o pleno exercício das funções constitucionais da Câmara Municipal, incluindo a elaboração de leis, a fiscalização dos atos do Poder Executivo e a promoção da participação cidadã.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51403" y="5792510"/>
            <a:ext cx="234827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Órgão Responsável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751403" y="6273760"/>
            <a:ext cx="6334720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Câmara Municipal de Itambaracá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751403" y="6762036"/>
            <a:ext cx="234827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Vínculo com os ODS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51403" y="7243286"/>
            <a:ext cx="6334720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ODS 16 (Paz, Justiça e Instituições Eficazes)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7551896" y="3921443"/>
            <a:ext cx="234827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Ação Principal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7551896" y="4402693"/>
            <a:ext cx="6334720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Manutenção das Atividades Legislativas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7551896" y="4890968"/>
            <a:ext cx="234827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Indicadores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7551896" y="5372219"/>
            <a:ext cx="6334720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Índice de Transparência do Legislativo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7551896" y="5738455"/>
            <a:ext cx="6334720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Número de sessões ordinárias e extraordinárias realizadas</a:t>
            </a:r>
            <a:endParaRPr lang="en-US" sz="14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9681"/>
            <a:ext cx="839914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Metodologia de Elaboração do PPA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871907"/>
            <a:ext cx="4215289" cy="198358"/>
          </a:xfrm>
          <a:prstGeom prst="roundRect">
            <a:avLst>
              <a:gd name="adj" fmla="val 42025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2148" y="3268623"/>
            <a:ext cx="381857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Diagnóstico Institucional e Financeiro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2148" y="4008001"/>
            <a:ext cx="381857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Análise detalhada da situação fiscal e orçamentária do município, utilizando como base os dados de execução da receita e da despesa dos exercícios anteriores, com destaque para o orçamento de 2025.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2574250"/>
            <a:ext cx="4215408" cy="198358"/>
          </a:xfrm>
          <a:prstGeom prst="roundRect">
            <a:avLst>
              <a:gd name="adj" fmla="val 42025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05795" y="2970967"/>
            <a:ext cx="31100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Planejamento Estratégico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05795" y="3400187"/>
            <a:ext cx="381869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Definição dos grandes eixos de atuação do governo, que se desdobraram nos 14 programas estratégicos que compõem este plano.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2276594"/>
            <a:ext cx="4215289" cy="198358"/>
          </a:xfrm>
          <a:prstGeom prst="roundRect">
            <a:avLst>
              <a:gd name="adj" fmla="val 42025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19561" y="2673310"/>
            <a:ext cx="26396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Projeções Financeiras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819561" y="3102531"/>
            <a:ext cx="381857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Aplicação de um acréscimo anual de 7% sobre os valores de despesa e receita consolidados no orçamento de 2025, considerando que esse percentual corresponde à média de crescimento anual das receitas do município.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633483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 Plano Plurianual 2026-2029 foi concebido a partir de uma metodologia que integra diagnóstico, planejamento estratégico e projeção financeira, com o objetivo de garantir a exequibilidade e o alinhamento das ações com as necessidades da população.</a:t>
            </a:r>
            <a:endParaRPr lang="en-US" sz="15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400" y="3429000"/>
            <a:ext cx="2133600" cy="13716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80812" y="688181"/>
            <a:ext cx="7582376" cy="1219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Governança, Monitoramento e Avaliação do PPA</a:t>
            </a:r>
            <a:endParaRPr lang="en-US" sz="3800" dirty="0"/>
          </a:p>
        </p:txBody>
      </p:sp>
      <p:sp>
        <p:nvSpPr>
          <p:cNvPr id="5" name="Shape 1"/>
          <p:cNvSpPr/>
          <p:nvPr/>
        </p:nvSpPr>
        <p:spPr>
          <a:xfrm>
            <a:off x="780812" y="2200870"/>
            <a:ext cx="3693557" cy="3350062"/>
          </a:xfrm>
          <a:prstGeom prst="roundRect">
            <a:avLst>
              <a:gd name="adj" fmla="val 244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8CACF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998815" y="2418874"/>
            <a:ext cx="3257550" cy="610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Comissão Municipal de Monitoramento e Avaliação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998815" y="3145988"/>
            <a:ext cx="3257550" cy="21869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Instância permanente de governança, coordenação, monitoramento e avaliação do Plano Plurianual 2026–2029, composta por representantes da Secretaria de Administração e demais secretarias setoriais.</a:t>
            </a:r>
            <a:endParaRPr lang="en-US" sz="1500" dirty="0"/>
          </a:p>
        </p:txBody>
      </p:sp>
      <p:sp>
        <p:nvSpPr>
          <p:cNvPr id="8" name="Shape 4"/>
          <p:cNvSpPr/>
          <p:nvPr/>
        </p:nvSpPr>
        <p:spPr>
          <a:xfrm>
            <a:off x="4669512" y="2200870"/>
            <a:ext cx="3693676" cy="3350062"/>
          </a:xfrm>
          <a:prstGeom prst="roundRect">
            <a:avLst>
              <a:gd name="adj" fmla="val 244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8CACF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4887516" y="2418874"/>
            <a:ext cx="3257669" cy="610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Relatório Anual de Monitoramento</a:t>
            </a:r>
            <a:endParaRPr lang="en-US" sz="1900" dirty="0"/>
          </a:p>
        </p:txBody>
      </p:sp>
      <p:sp>
        <p:nvSpPr>
          <p:cNvPr id="10" name="Text 6"/>
          <p:cNvSpPr/>
          <p:nvPr/>
        </p:nvSpPr>
        <p:spPr>
          <a:xfrm>
            <a:off x="4887516" y="3145988"/>
            <a:ext cx="3257669" cy="1874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Documento que contém análise da execução física e financeira das metas, desempenho dos indicadores, análise das entregas e recomendações para readequações do planejamento plurianual.</a:t>
            </a:r>
            <a:endParaRPr lang="en-US" sz="1500" dirty="0"/>
          </a:p>
        </p:txBody>
      </p:sp>
      <p:sp>
        <p:nvSpPr>
          <p:cNvPr id="11" name="Shape 7"/>
          <p:cNvSpPr/>
          <p:nvPr/>
        </p:nvSpPr>
        <p:spPr>
          <a:xfrm>
            <a:off x="780812" y="5746075"/>
            <a:ext cx="7582376" cy="1795343"/>
          </a:xfrm>
          <a:prstGeom prst="roundRect">
            <a:avLst>
              <a:gd name="adj" fmla="val 456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8CACF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998815" y="5964079"/>
            <a:ext cx="3480673" cy="305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Transparência e Participação</a:t>
            </a:r>
            <a:endParaRPr lang="en-US" sz="1900" dirty="0"/>
          </a:p>
        </p:txBody>
      </p:sp>
      <p:sp>
        <p:nvSpPr>
          <p:cNvPr id="13" name="Text 9"/>
          <p:cNvSpPr/>
          <p:nvPr/>
        </p:nvSpPr>
        <p:spPr>
          <a:xfrm>
            <a:off x="998815" y="6386155"/>
            <a:ext cx="7146369" cy="937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Os relatórios de monitoramento serão disponibilizados no Portal da Transparência e incluirão, sempre que possível, desagregações por gênero, raça e território, atendendo aos princípios da equidade e inclusão.</a:t>
            </a:r>
            <a:endParaRPr lang="en-US" sz="15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3411"/>
            <a:ext cx="657439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Revisão e Alteração do PPA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9032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 Plano Plurianual poderá ser revisto anualmente, por meio de Lei específica de revisão, a fim de manter sua aderência à realidade fiscal e às prioridades do governo, sem prejuízo da continuidade de programas de duração continuada.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448645"/>
            <a:ext cx="4347567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4440793"/>
            <a:ext cx="26959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Justificativas Técnicas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92148" y="4870013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Demonstrativos de impacto fiscal e evidências obtidas no processo de monitoramento e avaliação.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3448645"/>
            <a:ext cx="4347567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39715" y="44407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Escopo da Revisão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339715" y="4870013"/>
            <a:ext cx="395085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Inclusão, exclusão ou reestruturação de programas; alteração de objetivos e metas; atualização de valores estimados; redefinição de indicadores e fontes de financiamento.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3448645"/>
            <a:ext cx="4347567" cy="7937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87282" y="4440793"/>
            <a:ext cx="26623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Aprovação Legislativa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87282" y="4870013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Encaminhamento à Câmara Municipal para apreciação e aprovação das alterações propostas.</a:t>
            </a:r>
            <a:endParaRPr lang="en-US" sz="15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1644" y="530543"/>
            <a:ext cx="13087112" cy="1205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Integração com os Demais Instrumentos de Planejamento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2227540" y="3894892"/>
            <a:ext cx="2411611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8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PPA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771644" y="4312087"/>
            <a:ext cx="3867507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Plano Plurianual2026-2029</a:t>
            </a:r>
            <a:endParaRPr lang="en-US" sz="15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914" y="2121932"/>
            <a:ext cx="4580453" cy="4580453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473" y="3956030"/>
            <a:ext cx="288608" cy="36075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4689" y="2677478"/>
            <a:ext cx="2411611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LDO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9894689" y="3094673"/>
            <a:ext cx="3964067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Lei de Diretrizes Orçamentárias(Anual)</a:t>
            </a:r>
            <a:endParaRPr lang="en-US" sz="15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914" y="2121932"/>
            <a:ext cx="4580453" cy="4580453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9060" y="3001744"/>
            <a:ext cx="288608" cy="36075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94689" y="5112306"/>
            <a:ext cx="2411611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LOA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9894689" y="5529501"/>
            <a:ext cx="3964067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Lei Orçamentária Anual(Anual)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4914" y="2121932"/>
            <a:ext cx="4580453" cy="4580453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1620" y="5737205"/>
            <a:ext cx="288608" cy="360759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71644" y="6919436"/>
            <a:ext cx="13087112" cy="925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As leis de diretrizes orçamentárias e as leis orçamentárias anuais deverão ser elaboradas em consonância com os programas e metas do PPA 2026–2029, observando a consistência e a compatibilidade entre os instrumentos de planejamento. Cada ação orçamentária constante da LOA deverá estar vinculada a um programa do PPA, ressalvadas as operações especiais.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04129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Visão de Futuro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2521863"/>
            <a:ext cx="3679031" cy="2428875"/>
          </a:xfrm>
          <a:prstGeom prst="roundRect">
            <a:avLst>
              <a:gd name="adj" fmla="val 3432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86168" y="2727841"/>
            <a:ext cx="28823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Desenvolvimento Social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486168" y="3157061"/>
            <a:ext cx="32670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Uma cidade onde todos os cidadãos tenham acesso a serviços públicos de qualidade, com foco em saúde, educação e assistência social.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10157579" y="2521863"/>
            <a:ext cx="3679031" cy="2428875"/>
          </a:xfrm>
          <a:prstGeom prst="roundRect">
            <a:avLst>
              <a:gd name="adj" fmla="val 3432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63557" y="272784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Sustentabilidade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363557" y="3157061"/>
            <a:ext cx="326707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Um município comprometido com a preservação ambiental, alinhado aos Objetivos de Desenvolvimento Sustentável da ONU e à Agenda 2030.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280190" y="5149096"/>
            <a:ext cx="7556421" cy="1476256"/>
          </a:xfrm>
          <a:prstGeom prst="roundRect">
            <a:avLst>
              <a:gd name="adj" fmla="val 5647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86168" y="5355074"/>
            <a:ext cx="314575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Governança Transparente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486168" y="5784294"/>
            <a:ext cx="71444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Uma administração pública moderna, eficiente e transparente, com participação ativa da sociedade nas decisões.</a:t>
            </a:r>
            <a:endParaRPr lang="en-US" sz="15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0048"/>
            <a:ext cx="868144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Transparência e Participação Social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36376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 Poder Executivo garantirá a ampla divulgação e acesso público aos dados do PPA, seus programas, metas e relatórios, por meio do Portal da Transparência e outros canais digitais.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567589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Serão promovidos mecanismos de participação da população nas etapas de formulação, monitoramento e avaliação do PPA, especialmente através de audiências públicas e plataformas digitais.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698802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Os relatórios e painéis de indicadores deverão ser publicados em formato de dados abertos e visualizações acessíveis à população.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2481024"/>
            <a:ext cx="6279356" cy="418516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8065" y="486847"/>
            <a:ext cx="8602861" cy="553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Estrutura dos Anexos do PPA 2026-2029</a:t>
            </a:r>
            <a:endParaRPr lang="en-US" sz="3450" dirty="0"/>
          </a:p>
        </p:txBody>
      </p:sp>
      <p:sp>
        <p:nvSpPr>
          <p:cNvPr id="3" name="Shape 1"/>
          <p:cNvSpPr/>
          <p:nvPr/>
        </p:nvSpPr>
        <p:spPr>
          <a:xfrm>
            <a:off x="708065" y="1393984"/>
            <a:ext cx="6518672" cy="1743075"/>
          </a:xfrm>
          <a:prstGeom prst="roundRect">
            <a:avLst>
              <a:gd name="adj" fmla="val 4266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92612" y="1578531"/>
            <a:ext cx="531019" cy="531019"/>
          </a:xfrm>
          <a:prstGeom prst="roundRect">
            <a:avLst>
              <a:gd name="adj" fmla="val 17218001"/>
            </a:avLst>
          </a:prstGeom>
          <a:solidFill>
            <a:srgbClr val="373B48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582" y="1694617"/>
            <a:ext cx="238958" cy="29872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92612" y="2286476"/>
            <a:ext cx="2213015" cy="276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Anexo I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892612" y="2669262"/>
            <a:ext cx="6149578" cy="283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Demonstrativo Consolidado de Receitas e Despesas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7403663" y="1393984"/>
            <a:ext cx="6518672" cy="1743075"/>
          </a:xfrm>
          <a:prstGeom prst="roundRect">
            <a:avLst>
              <a:gd name="adj" fmla="val 4266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588210" y="1578531"/>
            <a:ext cx="531019" cy="531019"/>
          </a:xfrm>
          <a:prstGeom prst="roundRect">
            <a:avLst>
              <a:gd name="adj" fmla="val 17218001"/>
            </a:avLst>
          </a:prstGeom>
          <a:solidFill>
            <a:srgbClr val="373B48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181" y="1694617"/>
            <a:ext cx="238958" cy="29872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588210" y="2286476"/>
            <a:ext cx="2213015" cy="276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Anexo II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7588210" y="2669262"/>
            <a:ext cx="6149578" cy="283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Anexo de Metas Fiscais</a:t>
            </a:r>
            <a:endParaRPr lang="en-US" sz="1350" dirty="0"/>
          </a:p>
        </p:txBody>
      </p:sp>
      <p:sp>
        <p:nvSpPr>
          <p:cNvPr id="13" name="Shape 9"/>
          <p:cNvSpPr/>
          <p:nvPr/>
        </p:nvSpPr>
        <p:spPr>
          <a:xfrm>
            <a:off x="708065" y="3313986"/>
            <a:ext cx="6518672" cy="1743075"/>
          </a:xfrm>
          <a:prstGeom prst="roundRect">
            <a:avLst>
              <a:gd name="adj" fmla="val 4266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892612" y="3498533"/>
            <a:ext cx="531019" cy="531019"/>
          </a:xfrm>
          <a:prstGeom prst="roundRect">
            <a:avLst>
              <a:gd name="adj" fmla="val 17218001"/>
            </a:avLst>
          </a:prstGeom>
          <a:solidFill>
            <a:srgbClr val="373B48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582" y="3614618"/>
            <a:ext cx="238958" cy="29872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892612" y="4206478"/>
            <a:ext cx="2213015" cy="276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Anexo III</a:t>
            </a:r>
            <a:endParaRPr lang="en-US" sz="1700" dirty="0"/>
          </a:p>
        </p:txBody>
      </p:sp>
      <p:sp>
        <p:nvSpPr>
          <p:cNvPr id="17" name="Text 12"/>
          <p:cNvSpPr/>
          <p:nvPr/>
        </p:nvSpPr>
        <p:spPr>
          <a:xfrm>
            <a:off x="892612" y="4589264"/>
            <a:ext cx="6149578" cy="283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Demonstrativo de Programas, Ações, Indicadores e Metas</a:t>
            </a:r>
            <a:endParaRPr lang="en-US" sz="1350" dirty="0"/>
          </a:p>
        </p:txBody>
      </p:sp>
      <p:sp>
        <p:nvSpPr>
          <p:cNvPr id="18" name="Shape 13"/>
          <p:cNvSpPr/>
          <p:nvPr/>
        </p:nvSpPr>
        <p:spPr>
          <a:xfrm>
            <a:off x="7403663" y="3313986"/>
            <a:ext cx="6518672" cy="1743075"/>
          </a:xfrm>
          <a:prstGeom prst="roundRect">
            <a:avLst>
              <a:gd name="adj" fmla="val 4266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588210" y="3498533"/>
            <a:ext cx="531019" cy="531019"/>
          </a:xfrm>
          <a:prstGeom prst="roundRect">
            <a:avLst>
              <a:gd name="adj" fmla="val 17218001"/>
            </a:avLst>
          </a:prstGeom>
          <a:solidFill>
            <a:srgbClr val="373B48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4181" y="3614618"/>
            <a:ext cx="238958" cy="298728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588210" y="4206478"/>
            <a:ext cx="2213015" cy="276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Anexo IV</a:t>
            </a:r>
            <a:endParaRPr lang="en-US" sz="1700" dirty="0"/>
          </a:p>
        </p:txBody>
      </p:sp>
      <p:sp>
        <p:nvSpPr>
          <p:cNvPr id="22" name="Text 16"/>
          <p:cNvSpPr/>
          <p:nvPr/>
        </p:nvSpPr>
        <p:spPr>
          <a:xfrm>
            <a:off x="7588210" y="4589264"/>
            <a:ext cx="6149578" cy="283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Quadro Detalhado da Despesa (QDD) por Órgão</a:t>
            </a:r>
            <a:endParaRPr lang="en-US" sz="1350" dirty="0"/>
          </a:p>
        </p:txBody>
      </p:sp>
      <p:sp>
        <p:nvSpPr>
          <p:cNvPr id="23" name="Shape 17"/>
          <p:cNvSpPr/>
          <p:nvPr/>
        </p:nvSpPr>
        <p:spPr>
          <a:xfrm>
            <a:off x="708065" y="5233988"/>
            <a:ext cx="6518672" cy="1743075"/>
          </a:xfrm>
          <a:prstGeom prst="roundRect">
            <a:avLst>
              <a:gd name="adj" fmla="val 4266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892612" y="5418534"/>
            <a:ext cx="531019" cy="531019"/>
          </a:xfrm>
          <a:prstGeom prst="roundRect">
            <a:avLst>
              <a:gd name="adj" fmla="val 17218001"/>
            </a:avLst>
          </a:prstGeom>
          <a:solidFill>
            <a:srgbClr val="373B48"/>
          </a:solidFill>
          <a:ln/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582" y="5534620"/>
            <a:ext cx="238958" cy="298728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892612" y="6126480"/>
            <a:ext cx="2213015" cy="276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Anexo V</a:t>
            </a:r>
            <a:endParaRPr lang="en-US" sz="1700" dirty="0"/>
          </a:p>
        </p:txBody>
      </p:sp>
      <p:sp>
        <p:nvSpPr>
          <p:cNvPr id="27" name="Text 20"/>
          <p:cNvSpPr/>
          <p:nvPr/>
        </p:nvSpPr>
        <p:spPr>
          <a:xfrm>
            <a:off x="892612" y="6509266"/>
            <a:ext cx="6149578" cy="283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Quadro Detalhado da Despesa (QDD) por Elemento</a:t>
            </a:r>
            <a:endParaRPr lang="en-US" sz="1350" dirty="0"/>
          </a:p>
        </p:txBody>
      </p:sp>
      <p:sp>
        <p:nvSpPr>
          <p:cNvPr id="28" name="Shape 21"/>
          <p:cNvSpPr/>
          <p:nvPr/>
        </p:nvSpPr>
        <p:spPr>
          <a:xfrm>
            <a:off x="7403663" y="5233988"/>
            <a:ext cx="6518672" cy="1743075"/>
          </a:xfrm>
          <a:prstGeom prst="roundRect">
            <a:avLst>
              <a:gd name="adj" fmla="val 4266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29" name="Shape 22"/>
          <p:cNvSpPr/>
          <p:nvPr/>
        </p:nvSpPr>
        <p:spPr>
          <a:xfrm>
            <a:off x="7588210" y="5418534"/>
            <a:ext cx="531019" cy="531019"/>
          </a:xfrm>
          <a:prstGeom prst="roundRect">
            <a:avLst>
              <a:gd name="adj" fmla="val 17218001"/>
            </a:avLst>
          </a:prstGeom>
          <a:solidFill>
            <a:srgbClr val="373B48"/>
          </a:solidFill>
          <a:ln/>
        </p:spPr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4181" y="5534620"/>
            <a:ext cx="238958" cy="298728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7588210" y="6126480"/>
            <a:ext cx="2213015" cy="276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Anexo VI</a:t>
            </a:r>
            <a:endParaRPr lang="en-US" sz="1700" dirty="0"/>
          </a:p>
        </p:txBody>
      </p:sp>
      <p:sp>
        <p:nvSpPr>
          <p:cNvPr id="32" name="Text 24"/>
          <p:cNvSpPr/>
          <p:nvPr/>
        </p:nvSpPr>
        <p:spPr>
          <a:xfrm>
            <a:off x="7588210" y="6509266"/>
            <a:ext cx="6149578" cy="283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Classificação de Programas e Ações por Função e Subfunção</a:t>
            </a:r>
            <a:endParaRPr lang="en-US" sz="1350" dirty="0"/>
          </a:p>
        </p:txBody>
      </p:sp>
      <p:sp>
        <p:nvSpPr>
          <p:cNvPr id="33" name="Text 25"/>
          <p:cNvSpPr/>
          <p:nvPr/>
        </p:nvSpPr>
        <p:spPr>
          <a:xfrm>
            <a:off x="708065" y="7176135"/>
            <a:ext cx="13214271" cy="566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Os anexos detalham as metas e projeções financeiras que dão suporte aos programas e ações estabelecidos neste Plano Plurianual. Eles representam a materialização orçamentária e operacional do planejamento estratégico do município para o quadriênio.</a:t>
            </a:r>
            <a:endParaRPr lang="en-US" sz="13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19213"/>
            <a:ext cx="501205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Projeto de Lei do PPA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35304"/>
            <a:ext cx="54006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Capítulo I – Do Planejamento Governamental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943820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Institui o Plano Plurianual do Município de Itambaracá para o período de 2026 a 2029, em cumprimento ao disposto no § 1º do art. 165 da Constituição Federal, na Lei Complementar nº 101/2000 (LRF), na Lei nº 4.320/64 e na legislação estadual vigente.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412337"/>
            <a:ext cx="52719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Capítulo II – Da Estrutura Conceitual do PPA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4920853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Define os conceitos de programa finalístico, objetivo do programa, objetivos específicos, ação orçamentária, meta física, indicador, público-alvo e ODS.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64874" y="2435304"/>
            <a:ext cx="627935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Capítulo III – Da Governança, Monitoramento e Avaliação do PPA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564874" y="3253978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Institui a Comissão Municipal de Monitoramento e Avaliação do PPA, responsável pelo acompanhamento da execução dos programas e metas.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4404955"/>
            <a:ext cx="526351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Capítulo IV – Da Revisão e Alteração do PPA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564874" y="4913471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Estabelece que o Plano Plurianual poderá ser revisto anualmente, por meio de Lei específica de revisão, a fim de manter sua aderência à realidade fiscal e às prioridades do governo.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93790" y="627530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 Projeto de Lei do PPA 2026-2029 estabelece as bases legais para a execução do planejamento municipal, garantindo a transparência, a participação social e a responsabilidade fiscal na gestão dos recursos públicos.</a:t>
            </a:r>
            <a:endParaRPr lang="en-US" sz="155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89641"/>
            <a:ext cx="690967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Justificativa do Projeto de Lei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3129796"/>
            <a:ext cx="1274516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 presente Projeto de Lei estabelece o Plano Plurianual (PPA) do Município de Itambaracá para o quadriênio 2026-2029, conforme determina a Constituição Federal. A proposta estrutura as políticas públicas municipais, orientando a execução orçamentária e garantindo transparência e eficiência na gestão dos recursos públicos.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1091446" y="4305657"/>
            <a:ext cx="1274516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 inclusão dos Objetivos de Desenvolvimento Sustentável (ODS) reforça o compromisso do município com um planejamento sustentável e inovador, buscando financiamento por meio de convênios e parcerias estratégicas. Além disso, a criação e regulamentação de Fundos Municipais e seus respectivos Conselhos Gestores proporcionará maior controle e governança sobre os investimentos públicos.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2906554"/>
            <a:ext cx="22860" cy="2574965"/>
          </a:xfrm>
          <a:prstGeom prst="rect">
            <a:avLst/>
          </a:prstGeom>
          <a:solidFill>
            <a:srgbClr val="373B48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570476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AMARILDO TOSTES</a:t>
            </a: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Prefeito Municipal de Itambaracá</a:t>
            </a:r>
            <a:endParaRPr lang="en-US" sz="15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9605"/>
            <a:ext cx="514742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Considerações Finais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45933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Mais do que uma peça orçamentária, este PPA é a materialização de um projeto de cidade, refletindo o compromisso com uma gestão fiscal responsável, transparente e focada em resultados que impactem positivamente o dia a dia de cada cidadão Itambaracaense.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194685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Contamos com o valioso apoio e a apreciação criteriosa de Vossas Excelências para que, juntos, possamos aprovar e executar este plano, trabalhando incansavelmente pelo progresso de Itambaracá.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1790581"/>
            <a:ext cx="6279356" cy="3549134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793790" y="5786199"/>
            <a:ext cx="4215289" cy="1793796"/>
          </a:xfrm>
          <a:prstGeom prst="roundRect">
            <a:avLst>
              <a:gd name="adj" fmla="val 4647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99768" y="599217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Transparência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999768" y="6421398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Acesso público a todos os dados do PPA, seus programas, metas e relatórios.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5207437" y="5786199"/>
            <a:ext cx="4215408" cy="1793796"/>
          </a:xfrm>
          <a:prstGeom prst="roundRect">
            <a:avLst>
              <a:gd name="adj" fmla="val 4647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413415" y="599217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Participação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5413415" y="6421398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Envolvimento contínuo da população nas etapas de monitoramento e avaliação.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9621203" y="5786199"/>
            <a:ext cx="4215289" cy="1793796"/>
          </a:xfrm>
          <a:prstGeom prst="roundRect">
            <a:avLst>
              <a:gd name="adj" fmla="val 4647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827181" y="599217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Resultados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9827181" y="6421398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Foco em entregas concretas que melhorem a qualidade de vida da população.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908696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37171" y="309920"/>
            <a:ext cx="2817614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Participação Cidadã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5937171" y="830937"/>
            <a:ext cx="8242459" cy="3607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Entre abril e agosto de 2025, a Prefeitura realizou uma série de ações de participação cidadã, com o objetivo de identificar as demandas sociais e utilizá-las como base para a elaboração do PPA.</a:t>
            </a:r>
            <a:endParaRPr lang="en-US" sz="8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171" y="1318379"/>
            <a:ext cx="8242459" cy="5493544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6063853" y="6938605"/>
            <a:ext cx="15240" cy="1838444"/>
          </a:xfrm>
          <a:prstGeom prst="roundRect">
            <a:avLst>
              <a:gd name="adj" fmla="val 310598"/>
            </a:avLst>
          </a:prstGeom>
          <a:solidFill>
            <a:srgbClr val="C8CACF"/>
          </a:solidFill>
          <a:ln/>
        </p:spPr>
      </p:sp>
      <p:sp>
        <p:nvSpPr>
          <p:cNvPr id="7" name="Shape 3"/>
          <p:cNvSpPr/>
          <p:nvPr/>
        </p:nvSpPr>
        <p:spPr>
          <a:xfrm>
            <a:off x="6175355" y="7057668"/>
            <a:ext cx="338018" cy="15240"/>
          </a:xfrm>
          <a:prstGeom prst="roundRect">
            <a:avLst>
              <a:gd name="adj" fmla="val 310598"/>
            </a:avLst>
          </a:prstGeom>
          <a:solidFill>
            <a:srgbClr val="C8CACF"/>
          </a:solidFill>
          <a:ln/>
        </p:spPr>
      </p:sp>
      <p:sp>
        <p:nvSpPr>
          <p:cNvPr id="8" name="Shape 4"/>
          <p:cNvSpPr/>
          <p:nvPr/>
        </p:nvSpPr>
        <p:spPr>
          <a:xfrm>
            <a:off x="5937111" y="6938605"/>
            <a:ext cx="253484" cy="253484"/>
          </a:xfrm>
          <a:prstGeom prst="roundRect">
            <a:avLst>
              <a:gd name="adj" fmla="val 18674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5979319" y="6959679"/>
            <a:ext cx="168950" cy="211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3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1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6627376" y="6977301"/>
            <a:ext cx="1408748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Consulta Pública</a:t>
            </a:r>
            <a:endParaRPr lang="en-US" sz="1100" dirty="0"/>
          </a:p>
        </p:txBody>
      </p:sp>
      <p:sp>
        <p:nvSpPr>
          <p:cNvPr id="11" name="Text 7"/>
          <p:cNvSpPr/>
          <p:nvPr/>
        </p:nvSpPr>
        <p:spPr>
          <a:xfrm>
            <a:off x="6627376" y="7220783"/>
            <a:ext cx="7552253" cy="180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Pesquisa virtual conduzida entre 15/04/2025 e 06/06/2025, com participação de 44 cidadãos que contribuíram com opiniões, demandas e sugestões.</a:t>
            </a:r>
            <a:endParaRPr lang="en-US" sz="850" dirty="0"/>
          </a:p>
        </p:txBody>
      </p:sp>
      <p:sp>
        <p:nvSpPr>
          <p:cNvPr id="12" name="Shape 8"/>
          <p:cNvSpPr/>
          <p:nvPr/>
        </p:nvSpPr>
        <p:spPr>
          <a:xfrm>
            <a:off x="6175355" y="7745611"/>
            <a:ext cx="338018" cy="15240"/>
          </a:xfrm>
          <a:prstGeom prst="roundRect">
            <a:avLst>
              <a:gd name="adj" fmla="val 310598"/>
            </a:avLst>
          </a:prstGeom>
          <a:solidFill>
            <a:srgbClr val="C8CACF"/>
          </a:solidFill>
          <a:ln/>
        </p:spPr>
      </p:sp>
      <p:sp>
        <p:nvSpPr>
          <p:cNvPr id="13" name="Shape 9"/>
          <p:cNvSpPr/>
          <p:nvPr/>
        </p:nvSpPr>
        <p:spPr>
          <a:xfrm>
            <a:off x="5937111" y="7626548"/>
            <a:ext cx="253484" cy="253484"/>
          </a:xfrm>
          <a:prstGeom prst="roundRect">
            <a:avLst>
              <a:gd name="adj" fmla="val 18674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5979319" y="7647623"/>
            <a:ext cx="168950" cy="211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3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2</a:t>
            </a:r>
            <a:endParaRPr lang="en-US" sz="1300" dirty="0"/>
          </a:p>
        </p:txBody>
      </p:sp>
      <p:sp>
        <p:nvSpPr>
          <p:cNvPr id="15" name="Text 11"/>
          <p:cNvSpPr/>
          <p:nvPr/>
        </p:nvSpPr>
        <p:spPr>
          <a:xfrm>
            <a:off x="6627376" y="7665244"/>
            <a:ext cx="1408748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Reuniões Técnicas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6627376" y="7908727"/>
            <a:ext cx="7552253" cy="180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Encontros com secretários municipais e equipes técnicas para apresentação de sugestões e identificação de oportunidades de melhorias.</a:t>
            </a:r>
            <a:endParaRPr lang="en-US" sz="850" dirty="0"/>
          </a:p>
        </p:txBody>
      </p:sp>
      <p:sp>
        <p:nvSpPr>
          <p:cNvPr id="17" name="Shape 13"/>
          <p:cNvSpPr/>
          <p:nvPr/>
        </p:nvSpPr>
        <p:spPr>
          <a:xfrm>
            <a:off x="6175355" y="8433554"/>
            <a:ext cx="338018" cy="15240"/>
          </a:xfrm>
          <a:prstGeom prst="roundRect">
            <a:avLst>
              <a:gd name="adj" fmla="val 310598"/>
            </a:avLst>
          </a:prstGeom>
          <a:solidFill>
            <a:srgbClr val="C8CACF"/>
          </a:solidFill>
          <a:ln/>
        </p:spPr>
      </p:sp>
      <p:sp>
        <p:nvSpPr>
          <p:cNvPr id="18" name="Shape 14"/>
          <p:cNvSpPr/>
          <p:nvPr/>
        </p:nvSpPr>
        <p:spPr>
          <a:xfrm>
            <a:off x="5937111" y="8314492"/>
            <a:ext cx="253484" cy="253484"/>
          </a:xfrm>
          <a:prstGeom prst="roundRect">
            <a:avLst>
              <a:gd name="adj" fmla="val 18674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</p:sp>
      <p:sp>
        <p:nvSpPr>
          <p:cNvPr id="19" name="Text 15"/>
          <p:cNvSpPr/>
          <p:nvPr/>
        </p:nvSpPr>
        <p:spPr>
          <a:xfrm>
            <a:off x="5979319" y="8335566"/>
            <a:ext cx="168950" cy="211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3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3</a:t>
            </a:r>
            <a:endParaRPr lang="en-US" sz="1300" dirty="0"/>
          </a:p>
        </p:txBody>
      </p:sp>
      <p:sp>
        <p:nvSpPr>
          <p:cNvPr id="20" name="Text 16"/>
          <p:cNvSpPr/>
          <p:nvPr/>
        </p:nvSpPr>
        <p:spPr>
          <a:xfrm>
            <a:off x="6627376" y="8353187"/>
            <a:ext cx="1408748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Audiência Pública</a:t>
            </a:r>
            <a:endParaRPr lang="en-US" sz="1100" dirty="0"/>
          </a:p>
        </p:txBody>
      </p:sp>
      <p:sp>
        <p:nvSpPr>
          <p:cNvPr id="21" name="Text 17"/>
          <p:cNvSpPr/>
          <p:nvPr/>
        </p:nvSpPr>
        <p:spPr>
          <a:xfrm>
            <a:off x="6627376" y="8596670"/>
            <a:ext cx="7552253" cy="180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Realizada em 17/06/2025 no plenário da Câmara Municipal, onde a população e representantes das secretarias puderam sugerir novas propostas.</a:t>
            </a:r>
            <a:endParaRPr lang="en-US" sz="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4502"/>
            <a:ext cx="857178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Principais Demandas da População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915478"/>
            <a:ext cx="6279356" cy="1903571"/>
          </a:xfrm>
          <a:prstGeom prst="roundRect">
            <a:avLst>
              <a:gd name="adj" fmla="val 437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8CAC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1915478"/>
            <a:ext cx="91440" cy="1903571"/>
          </a:xfrm>
          <a:prstGeom prst="roundRect">
            <a:avLst>
              <a:gd name="adj" fmla="val 91163"/>
            </a:avLst>
          </a:prstGeom>
          <a:solidFill>
            <a:srgbClr val="373B48"/>
          </a:solidFill>
          <a:ln/>
        </p:spPr>
      </p:sp>
      <p:sp>
        <p:nvSpPr>
          <p:cNvPr id="5" name="Text 3"/>
          <p:cNvSpPr/>
          <p:nvPr/>
        </p:nvSpPr>
        <p:spPr>
          <a:xfrm>
            <a:off x="1106448" y="2136696"/>
            <a:ext cx="29647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Gestão Pública Moderna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106448" y="2645212"/>
            <a:ext cx="574548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Investimentos em tecnologias digitais, sistemas online, monitoramento por câmeras e ferramentas de inteligência artificial para otimizar os serviços públicos.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93790" y="4017407"/>
            <a:ext cx="6279356" cy="1903571"/>
          </a:xfrm>
          <a:prstGeom prst="roundRect">
            <a:avLst>
              <a:gd name="adj" fmla="val 437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8CACF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93790" y="4017407"/>
            <a:ext cx="91440" cy="1903571"/>
          </a:xfrm>
          <a:prstGeom prst="roundRect">
            <a:avLst>
              <a:gd name="adj" fmla="val 91163"/>
            </a:avLst>
          </a:prstGeom>
          <a:solidFill>
            <a:srgbClr val="373B48"/>
          </a:solidFill>
          <a:ln/>
        </p:spPr>
      </p:sp>
      <p:sp>
        <p:nvSpPr>
          <p:cNvPr id="9" name="Text 7"/>
          <p:cNvSpPr/>
          <p:nvPr/>
        </p:nvSpPr>
        <p:spPr>
          <a:xfrm>
            <a:off x="1106448" y="42386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Espaços de Lazer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1106448" y="4747141"/>
            <a:ext cx="574548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Criação de novas praças, pistas de caminhada, quadras esportivas e espaços multifuncionais, além da revitalização dos espaços já existentes.</a:t>
            </a:r>
            <a:endParaRPr lang="en-US" sz="155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1915478"/>
            <a:ext cx="6279356" cy="4185166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7564874" y="6323886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 consulta pública revelou o interesse da população em uma administração mais tecnológica e acessível, com serviços digitais que facilitem o dia a dia do cidadão.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4899"/>
            <a:ext cx="677227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Estrutura do PPA 2026-2029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111812"/>
            <a:ext cx="2152055" cy="11434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14775" y="2650808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1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5328761" y="2310170"/>
            <a:ext cx="26616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Dimensão Estratégica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5328761" y="2739390"/>
            <a:ext cx="266164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3 Eixos Estratégicos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5179933" y="3270528"/>
            <a:ext cx="8607147" cy="11430"/>
          </a:xfrm>
          <a:prstGeom prst="roundRect">
            <a:avLst>
              <a:gd name="adj" fmla="val 729302"/>
            </a:avLst>
          </a:prstGeom>
          <a:solidFill>
            <a:srgbClr val="C8CACF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3304818"/>
            <a:ext cx="4304109" cy="114347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14775" y="3702129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6"/>
          <p:cNvSpPr/>
          <p:nvPr/>
        </p:nvSpPr>
        <p:spPr>
          <a:xfrm>
            <a:off x="6404848" y="3503176"/>
            <a:ext cx="20227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Dimensão Tática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6404848" y="3932396"/>
            <a:ext cx="20227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14 Programas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6256020" y="4463534"/>
            <a:ext cx="7531060" cy="11430"/>
          </a:xfrm>
          <a:prstGeom prst="roundRect">
            <a:avLst>
              <a:gd name="adj" fmla="val 729302"/>
            </a:avLst>
          </a:prstGeom>
          <a:solidFill>
            <a:srgbClr val="C8CACF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4497824"/>
            <a:ext cx="6456164" cy="114347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14775" y="4895136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3</a:t>
            </a:r>
            <a:endParaRPr lang="en-US" sz="2150" dirty="0"/>
          </a:p>
        </p:txBody>
      </p:sp>
      <p:sp>
        <p:nvSpPr>
          <p:cNvPr id="15" name="Text 10"/>
          <p:cNvSpPr/>
          <p:nvPr/>
        </p:nvSpPr>
        <p:spPr>
          <a:xfrm>
            <a:off x="7480816" y="4696182"/>
            <a:ext cx="27554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Dimensão Operacional</a:t>
            </a:r>
            <a:endParaRPr lang="en-US" sz="1950" dirty="0"/>
          </a:p>
        </p:txBody>
      </p:sp>
      <p:sp>
        <p:nvSpPr>
          <p:cNvPr id="16" name="Text 11"/>
          <p:cNvSpPr/>
          <p:nvPr/>
        </p:nvSpPr>
        <p:spPr>
          <a:xfrm>
            <a:off x="7480816" y="5125403"/>
            <a:ext cx="306800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Ações, Indicadores e Metas Físicas</a:t>
            </a:r>
            <a:endParaRPr lang="en-US" sz="1550" dirty="0"/>
          </a:p>
        </p:txBody>
      </p:sp>
      <p:sp>
        <p:nvSpPr>
          <p:cNvPr id="17" name="Text 12"/>
          <p:cNvSpPr/>
          <p:nvPr/>
        </p:nvSpPr>
        <p:spPr>
          <a:xfrm>
            <a:off x="793790" y="5864543"/>
            <a:ext cx="130428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 PPA 2026-2029 está estruturado em três dimensões que se conectam e se complementam, seguindo as melhores práticas de planejamento público. A dimensão estratégica aponta a visão de futuro e as grandes prioridades do governo. A dimensão tática representa o desdobramento da estratégia em entregas concretas para a sociedade. A dimensão operacional é o nível da execução, onde o planejamento se transforma em realidade.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377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Eixos Estratégicos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241358"/>
            <a:ext cx="384202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Desenvolvimento Social e Cidadania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980736"/>
            <a:ext cx="384202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Agrupa os programas voltados à garantia de direitos e à melhoria da qualidade de vida da população nas áreas de saúde, educação, assistência social, cultura, esporte, lazer e direitos humanos.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687497"/>
            <a:ext cx="38420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(Programas 01, 02, 03, 08 e 13)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340650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851" y="4437519"/>
            <a:ext cx="296942" cy="3711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5284" y="1710690"/>
            <a:ext cx="394132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Desenvolvimento Econômico, Sustentável e Inovador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895284" y="2450068"/>
            <a:ext cx="394132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Reúne os programas que visam fomentar a economia local, modernizar a infraestrutura, promover a sustentabilidade ambiental, explorar o potencial turístico e impulsionar a inovação.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9895284" y="4156829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(Programas 04, 05, 06, 07, 11, 12 e 14)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340650"/>
            <a:ext cx="4564975" cy="4564975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5460" y="3053894"/>
            <a:ext cx="296942" cy="37111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895284" y="4772025"/>
            <a:ext cx="394132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Governança Pública, Eficiente e Transparente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9895284" y="5511403"/>
            <a:ext cx="394132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Contempla os programas de meio, focados na modernização da máquina administrativa, na eficiência da gestão, na qualificação dos servidores e na responsabilidade com as contas públicas.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9895284" y="7218164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(Programas 09 e 10)</a:t>
            </a:r>
            <a:endParaRPr lang="en-US" sz="15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340650"/>
            <a:ext cx="4564975" cy="4564975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5460" y="5821144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0011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EIXO 1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717846"/>
            <a:ext cx="75564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DESENVOLVIMENTO SOCIAL E CIDADANIA</a:t>
            </a:r>
            <a:endParaRPr lang="en-US" sz="5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430" y="3230880"/>
            <a:ext cx="1653540" cy="17678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19825" y="1231583"/>
            <a:ext cx="6987778" cy="572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Programa 01: Saúde para Todos</a:t>
            </a:r>
            <a:endParaRPr lang="en-US" sz="3600" dirty="0"/>
          </a:p>
        </p:txBody>
      </p:sp>
      <p:sp>
        <p:nvSpPr>
          <p:cNvPr id="5" name="Text 1"/>
          <p:cNvSpPr/>
          <p:nvPr/>
        </p:nvSpPr>
        <p:spPr>
          <a:xfrm>
            <a:off x="6219825" y="2262902"/>
            <a:ext cx="2291953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Objetivo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219825" y="2732723"/>
            <a:ext cx="3614976" cy="1173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Ampliar o acesso e a qualidade dos serviços de saúde, garantindo atenção integral, com foco na prevenção, humanização e valorização dos profissionais.</a:t>
            </a: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6219825" y="4089559"/>
            <a:ext cx="2291953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Órgão Responsável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6219825" y="4559379"/>
            <a:ext cx="3614976" cy="586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Secretaria Municipal de Saúde e Qualidade de Vida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6219825" y="5329476"/>
            <a:ext cx="2291953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Vínculo com os ODS</a:t>
            </a:r>
            <a:endParaRPr lang="en-US" sz="1800" dirty="0"/>
          </a:p>
        </p:txBody>
      </p:sp>
      <p:sp>
        <p:nvSpPr>
          <p:cNvPr id="10" name="Text 6"/>
          <p:cNvSpPr/>
          <p:nvPr/>
        </p:nvSpPr>
        <p:spPr>
          <a:xfrm>
            <a:off x="6219825" y="5799296"/>
            <a:ext cx="3614976" cy="293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ODS 3 (Saúde e Bem-Estar)</a:t>
            </a:r>
            <a:endParaRPr lang="en-US" sz="1400" dirty="0"/>
          </a:p>
        </p:txBody>
      </p:sp>
      <p:sp>
        <p:nvSpPr>
          <p:cNvPr id="11" name="Text 7"/>
          <p:cNvSpPr/>
          <p:nvPr/>
        </p:nvSpPr>
        <p:spPr>
          <a:xfrm>
            <a:off x="10289619" y="2262902"/>
            <a:ext cx="2291953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Ações Principais</a:t>
            </a:r>
            <a:endParaRPr lang="en-US" sz="1800" dirty="0"/>
          </a:p>
        </p:txBody>
      </p:sp>
      <p:sp>
        <p:nvSpPr>
          <p:cNvPr id="12" name="Text 8"/>
          <p:cNvSpPr/>
          <p:nvPr/>
        </p:nvSpPr>
        <p:spPr>
          <a:xfrm>
            <a:off x="10289619" y="2732723"/>
            <a:ext cx="3614976" cy="586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Implantação do Centro de Saúde da Mulher</a:t>
            </a:r>
            <a:endParaRPr lang="en-US" sz="1400" dirty="0"/>
          </a:p>
        </p:txBody>
      </p:sp>
      <p:sp>
        <p:nvSpPr>
          <p:cNvPr id="13" name="Text 9"/>
          <p:cNvSpPr/>
          <p:nvPr/>
        </p:nvSpPr>
        <p:spPr>
          <a:xfrm>
            <a:off x="10289619" y="3383637"/>
            <a:ext cx="3614976" cy="293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Reestruturação das unidades de saúde</a:t>
            </a:r>
            <a:endParaRPr lang="en-US" sz="1400" dirty="0"/>
          </a:p>
        </p:txBody>
      </p:sp>
      <p:sp>
        <p:nvSpPr>
          <p:cNvPr id="14" name="Text 10"/>
          <p:cNvSpPr/>
          <p:nvPr/>
        </p:nvSpPr>
        <p:spPr>
          <a:xfrm>
            <a:off x="10289619" y="3741182"/>
            <a:ext cx="3614976" cy="293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Aquisição de equipamentos</a:t>
            </a:r>
            <a:endParaRPr lang="en-US" sz="1400" dirty="0"/>
          </a:p>
        </p:txBody>
      </p:sp>
      <p:sp>
        <p:nvSpPr>
          <p:cNvPr id="15" name="Text 11"/>
          <p:cNvSpPr/>
          <p:nvPr/>
        </p:nvSpPr>
        <p:spPr>
          <a:xfrm>
            <a:off x="10289619" y="4098727"/>
            <a:ext cx="3614976" cy="586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Ampliação do acesso aos serviços em horários estendidos</a:t>
            </a:r>
            <a:endParaRPr lang="en-US" sz="1400" dirty="0"/>
          </a:p>
        </p:txBody>
      </p:sp>
      <p:sp>
        <p:nvSpPr>
          <p:cNvPr id="16" name="Text 12"/>
          <p:cNvSpPr/>
          <p:nvPr/>
        </p:nvSpPr>
        <p:spPr>
          <a:xfrm>
            <a:off x="10289619" y="4749641"/>
            <a:ext cx="3614976" cy="586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Promoção de cursos de educação permanente em saúde</a:t>
            </a:r>
            <a:endParaRPr lang="en-US" sz="1400" dirty="0"/>
          </a:p>
        </p:txBody>
      </p:sp>
      <p:sp>
        <p:nvSpPr>
          <p:cNvPr id="17" name="Text 13"/>
          <p:cNvSpPr/>
          <p:nvPr/>
        </p:nvSpPr>
        <p:spPr>
          <a:xfrm>
            <a:off x="10289619" y="5519738"/>
            <a:ext cx="2291953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Indicadores</a:t>
            </a:r>
            <a:endParaRPr lang="en-US" sz="1800" dirty="0"/>
          </a:p>
        </p:txBody>
      </p:sp>
      <p:sp>
        <p:nvSpPr>
          <p:cNvPr id="18" name="Text 14"/>
          <p:cNvSpPr/>
          <p:nvPr/>
        </p:nvSpPr>
        <p:spPr>
          <a:xfrm>
            <a:off x="10289619" y="5989558"/>
            <a:ext cx="3614976" cy="293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Redução da Taxa de Mortalidade Infantil</a:t>
            </a:r>
            <a:endParaRPr lang="en-US" sz="1400" dirty="0"/>
          </a:p>
        </p:txBody>
      </p:sp>
      <p:sp>
        <p:nvSpPr>
          <p:cNvPr id="19" name="Text 15"/>
          <p:cNvSpPr/>
          <p:nvPr/>
        </p:nvSpPr>
        <p:spPr>
          <a:xfrm>
            <a:off x="10289619" y="6347103"/>
            <a:ext cx="3614976" cy="586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Aumento do percentual de satisfação dos usuários com a Atenção Básica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3227</Words>
  <Application>Microsoft Office PowerPoint</Application>
  <PresentationFormat>Personalizar</PresentationFormat>
  <Paragraphs>373</Paragraphs>
  <Slides>34</Slides>
  <Notes>34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9" baseType="lpstr">
      <vt:lpstr>Mona Sans Semi Bold</vt:lpstr>
      <vt:lpstr>Funnel Sans</vt:lpstr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/>
  <cp:lastModifiedBy>User</cp:lastModifiedBy>
  <cp:revision>2</cp:revision>
  <dcterms:created xsi:type="dcterms:W3CDTF">2025-08-28T13:25:58Z</dcterms:created>
  <dcterms:modified xsi:type="dcterms:W3CDTF">2025-09-18T13:27:11Z</dcterms:modified>
</cp:coreProperties>
</file>