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73" r:id="rId2"/>
    <p:sldId id="287" r:id="rId3"/>
    <p:sldId id="289" r:id="rId4"/>
    <p:sldId id="288" r:id="rId5"/>
    <p:sldId id="299" r:id="rId6"/>
    <p:sldId id="300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5" r:id="rId18"/>
    <p:sldId id="313" r:id="rId19"/>
    <p:sldId id="314" r:id="rId20"/>
    <p:sldId id="316" r:id="rId21"/>
    <p:sldId id="286" r:id="rId22"/>
    <p:sldId id="320" r:id="rId23"/>
    <p:sldId id="321" r:id="rId24"/>
    <p:sldId id="322" r:id="rId25"/>
    <p:sldId id="323" r:id="rId26"/>
    <p:sldId id="317" r:id="rId27"/>
    <p:sldId id="319" r:id="rId28"/>
    <p:sldId id="318" r:id="rId29"/>
  </p:sldIdLst>
  <p:sldSz cx="14630400" cy="8229600"/>
  <p:notesSz cx="8229600" cy="146304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M Sans Semi Bold" panose="020B0604020202020204" charset="0"/>
      <p:regular r:id="rId35"/>
    </p:embeddedFont>
    <p:embeddedFont>
      <p:font typeface="Inter Medium" panose="020B0604020202020204" charset="0"/>
      <p:regular r:id="rId3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04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6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1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91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74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4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38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16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1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4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86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95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71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42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34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16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67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59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0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4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60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24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834888" y="284480"/>
            <a:ext cx="12463670" cy="793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6000" b="1" dirty="0"/>
              <a:t>Na área de habitação e urbanização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Programa de moradias populares (76,3%)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Manutenção e recuperação da malha asfáltica (75%)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Revitalização e adequação das vias públicas (47,4%)</a:t>
            </a:r>
            <a:endParaRPr lang="en-US" sz="40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6" name="Picture 10" descr="Gráfico de respostas do Google Formulários. Título da pergunta: 11.   Em relação à habitação e urbanização/paisagismo, quais ações são mais urgentes?&#10;(Marque até 3 opções). Número de respostas: 76 respostas.">
            <a:extLst>
              <a:ext uri="{FF2B5EF4-FFF2-40B4-BE49-F238E27FC236}">
                <a16:creationId xmlns:a16="http://schemas.microsoft.com/office/drawing/2014/main" id="{25015158-2D78-4121-9E14-B6C1F5DD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97" y="3049650"/>
            <a:ext cx="10191805" cy="51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7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4800" b="1" dirty="0"/>
              <a:t>Na área de Assistência Social</a:t>
            </a:r>
          </a:p>
          <a:p>
            <a:pPr marL="914400" indent="-914400" algn="ctr">
              <a:buAutoNum type="arabicPeriod"/>
            </a:pPr>
            <a:r>
              <a:rPr lang="pt-BR" sz="3800" dirty="0"/>
              <a:t>Fortalecer projetos com crianças, adolescentes e idosos (73,7%)</a:t>
            </a:r>
          </a:p>
          <a:p>
            <a:pPr marL="914400" indent="-914400" algn="ctr">
              <a:buAutoNum type="arabicPeriod"/>
            </a:pPr>
            <a:r>
              <a:rPr lang="pt-BR" sz="3800" dirty="0"/>
              <a:t>Atendimento e acompanhamento de famílias vulneráveis (64,5%)</a:t>
            </a:r>
          </a:p>
          <a:p>
            <a:pPr marL="914400" indent="-914400" algn="ctr">
              <a:buAutoNum type="arabicPeriod"/>
            </a:pPr>
            <a:r>
              <a:rPr lang="pt-BR" sz="3800" dirty="0"/>
              <a:t>Atendimento a mulheres em situação de violência (46,1%)</a:t>
            </a:r>
            <a:endParaRPr lang="en-US" sz="38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7" name="Picture 12" descr="Gráfico de respostas do Google Formulários. Título da pergunta: 13.   Quais ações de assistência social devem ser priorizadas em 2027?&#10;(Marque até 3 opções). Número de respostas: 76 respostas.">
            <a:extLst>
              <a:ext uri="{FF2B5EF4-FFF2-40B4-BE49-F238E27FC236}">
                <a16:creationId xmlns:a16="http://schemas.microsoft.com/office/drawing/2014/main" id="{899A8FB8-E7C0-44A5-9590-6952BB66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40" y="2876657"/>
            <a:ext cx="11093340" cy="527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Na área do Esporte e Lazer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Reestruturação da escolinha de esportes (72,4%)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Construção do Parque do Povo (63,2%)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Campeonatos municipais e regionais (53,9</a:t>
            </a:r>
            <a:r>
              <a:rPr lang="pt-BR" sz="3200" dirty="0"/>
              <a:t>%)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6" name="Picture 14" descr="Gráfico de respostas do Google Formulários. Título da pergunta: 14.   Em esporte e lazer, quais ações devem ser priorizadas em 2027?&#10;(Marque até 3 opções). Número de respostas: 76 respostas.">
            <a:extLst>
              <a:ext uri="{FF2B5EF4-FFF2-40B4-BE49-F238E27FC236}">
                <a16:creationId xmlns:a16="http://schemas.microsoft.com/office/drawing/2014/main" id="{5B65C7F7-48E1-4AF0-B375-619E5E6A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42" y="2944053"/>
            <a:ext cx="11097924" cy="527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Na área Rural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Manutenção das estradas rurais (90,8%)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Incentivo à diversificação da produção rural (40,8%)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Apoio técnico ao agricultor/piscicultor (39,5</a:t>
            </a:r>
            <a:r>
              <a:rPr lang="pt-BR" sz="3200" dirty="0"/>
              <a:t>%)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7" name="Picture 16" descr="Gráfico de respostas do Google Formulários. Título da pergunta: 15.   Em relação a área rural, quais são as principais necessidades?&#10;(Marque até 3 opções). Número de respostas: 76 respostas.">
            <a:extLst>
              <a:ext uri="{FF2B5EF4-FFF2-40B4-BE49-F238E27FC236}">
                <a16:creationId xmlns:a16="http://schemas.microsoft.com/office/drawing/2014/main" id="{A5F329C7-3DAD-4598-AED1-2A509307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56" y="3160644"/>
            <a:ext cx="11290451" cy="53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Na área do Turismo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Programa de incentivo a empreendimentos turísticos locais (56,6%)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Construção de prainha artificial no Pontal (47,4%)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Realização da Festa do Peão/Rodeio (44,7</a:t>
            </a:r>
            <a:r>
              <a:rPr lang="pt-BR" sz="3200" dirty="0"/>
              <a:t>%)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7" name="Picture 18" descr="Gráfico de respostas do Google Formulários. Título da pergunta: 16.   Na área do turismo, quais ações estruturantes podem gerar desenvolvimento econômico sustentável para Itambaracá?&#10;(Marque até 3 opções). Número de respostas: 76 respostas.">
            <a:extLst>
              <a:ext uri="{FF2B5EF4-FFF2-40B4-BE49-F238E27FC236}">
                <a16:creationId xmlns:a16="http://schemas.microsoft.com/office/drawing/2014/main" id="{236CCC37-88D3-4B29-A61F-760410E5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79" y="2976880"/>
            <a:ext cx="11353241" cy="577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6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Na área de Meio Ambiente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Construção de barracão para reciclagem do lixo urbano (69,7%)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Gestão adequada dos resíduos sólidos (55,3%)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Educação ambiental nas escolas e comunidades (46,1</a:t>
            </a:r>
            <a:r>
              <a:rPr lang="pt-BR" sz="3200" dirty="0"/>
              <a:t>%)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6" name="Picture 20" descr="Gráfico de respostas do Google Formulários. Título da pergunta: 17.    E na área de meio ambiente, quais ações estruturantes devem ser priorizadas para garantir sustentabilidade e qualidade de vida?&#10;(Marque até 3 opções). Número de respostas: 76 respostas.">
            <a:extLst>
              <a:ext uri="{FF2B5EF4-FFF2-40B4-BE49-F238E27FC236}">
                <a16:creationId xmlns:a16="http://schemas.microsoft.com/office/drawing/2014/main" id="{47B169D6-9397-4636-BE55-6CE05676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75" y="3339546"/>
            <a:ext cx="10385450" cy="52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Na área de Segurança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Instalação de câmeras de segurança (72,4%)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Iluminação pública em locais com insegurança (51,3%)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Criação de canal direto-WhatsApp(39,5</a:t>
            </a:r>
            <a:r>
              <a:rPr lang="pt-BR" sz="3200" dirty="0"/>
              <a:t>%)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7" name="Picture 22" descr="Gráfico de respostas do Google Formulários. Título da pergunta: 18.   Sobre segurança, quais medidas você considera prioritárias?&#10;(Marque até 3 opções). Número de respostas: 76 respostas.">
            <a:extLst>
              <a:ext uri="{FF2B5EF4-FFF2-40B4-BE49-F238E27FC236}">
                <a16:creationId xmlns:a16="http://schemas.microsoft.com/office/drawing/2014/main" id="{D41FD2DC-1D2B-49C6-90DE-F2E0C1425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80" y="2981740"/>
            <a:ext cx="11390640" cy="54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pt-BR" sz="5400" b="1" dirty="0"/>
              <a:t>Como a Prefeitura pode ser mais transparente</a:t>
            </a:r>
            <a:endParaRPr lang="en-US" sz="40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6804A7-82E0-4974-935C-68971125F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04" y="1866657"/>
            <a:ext cx="13685392" cy="56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4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Maiores necessidades</a:t>
            </a:r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9652F2-9228-46D4-954A-927F91EB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702" y="1243012"/>
            <a:ext cx="108870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248478" y="298174"/>
            <a:ext cx="14262652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Maiores necessidades</a:t>
            </a:r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5A2B0CAF-A8E0-4309-9021-7F880A88EC9E}"/>
              </a:ext>
            </a:extLst>
          </p:cNvPr>
          <p:cNvSpPr/>
          <p:nvPr/>
        </p:nvSpPr>
        <p:spPr>
          <a:xfrm>
            <a:off x="387626" y="1457760"/>
            <a:ext cx="13576851" cy="2369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4000" dirty="0">
                <a:latin typeface="Arial" panose="020B0604020202020204" pitchFamily="34" charset="0"/>
                <a:ea typeface="Sora Medium" pitchFamily="34" charset="-122"/>
                <a:cs typeface="Arial" panose="020B0604020202020204" pitchFamily="34" charset="0"/>
              </a:rPr>
              <a:t>🏠 </a:t>
            </a:r>
            <a:r>
              <a:rPr lang="en-US" sz="4000" b="1" dirty="0" err="1">
                <a:latin typeface="Arial" panose="020B0604020202020204" pitchFamily="34" charset="0"/>
                <a:ea typeface="Sora Medium" pitchFamily="34" charset="-122"/>
                <a:cs typeface="Arial" panose="020B0604020202020204" pitchFamily="34" charset="0"/>
              </a:rPr>
              <a:t>Moradia</a:t>
            </a:r>
            <a:r>
              <a:rPr lang="en-US" sz="4000" b="1" dirty="0">
                <a:latin typeface="Arial" panose="020B0604020202020204" pitchFamily="34" charset="0"/>
                <a:ea typeface="Sora Medium" pitchFamily="34" charset="-122"/>
                <a:cs typeface="Arial" panose="020B0604020202020204" pitchFamily="34" charset="0"/>
              </a:rPr>
              <a:t> Popular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Casas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populares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para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famílias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vulneráveis,com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prioridade</a:t>
            </a:r>
            <a:endParaRPr lang="en-US" sz="4000" dirty="0">
              <a:latin typeface="Arial" panose="020B0604020202020204" pitchFamily="34" charset="0"/>
              <a:ea typeface="Noto Sans TC" pitchFamily="34" charset="-122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a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famílias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com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crianças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com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necessidades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especiais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e</a:t>
            </a:r>
          </a:p>
          <a:p>
            <a:pPr algn="ctr"/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quem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paga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aluguel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12">
            <a:extLst>
              <a:ext uri="{FF2B5EF4-FFF2-40B4-BE49-F238E27FC236}">
                <a16:creationId xmlns:a16="http://schemas.microsoft.com/office/drawing/2014/main" id="{B9E75B04-8AA5-4A29-ADC0-EDB4BD54EFEC}"/>
              </a:ext>
            </a:extLst>
          </p:cNvPr>
          <p:cNvSpPr/>
          <p:nvPr/>
        </p:nvSpPr>
        <p:spPr>
          <a:xfrm>
            <a:off x="387626" y="4253948"/>
            <a:ext cx="13576851" cy="318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4000" b="1" dirty="0">
                <a:latin typeface="Arial" panose="020B0604020202020204" pitchFamily="34" charset="0"/>
                <a:ea typeface="Sora Medium" pitchFamily="34" charset="-122"/>
                <a:cs typeface="Arial" panose="020B0604020202020204" pitchFamily="34" charset="0"/>
              </a:rPr>
              <a:t>🤝 Gestão e </a:t>
            </a:r>
            <a:r>
              <a:rPr lang="en-US" sz="4000" b="1" dirty="0" err="1">
                <a:latin typeface="Arial" panose="020B0604020202020204" pitchFamily="34" charset="0"/>
                <a:ea typeface="Sora Medium" pitchFamily="34" charset="-122"/>
                <a:cs typeface="Arial" panose="020B0604020202020204" pitchFamily="34" charset="0"/>
              </a:rPr>
              <a:t>Diálogo</a:t>
            </a:r>
            <a:endParaRPr lang="en-US" sz="4000" b="1" dirty="0">
              <a:latin typeface="Arial" panose="020B0604020202020204" pitchFamily="34" charset="0"/>
              <a:ea typeface="Sora Medium" pitchFamily="34" charset="-122"/>
              <a:cs typeface="Arial" panose="020B0604020202020204" pitchFamily="34" charset="0"/>
            </a:endParaRPr>
          </a:p>
          <a:p>
            <a:pPr algn="ctr"/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Pedidos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por planejamento,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fim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de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perseguição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política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valorização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dos servidores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concursados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e</a:t>
            </a:r>
          </a:p>
          <a:p>
            <a:pPr algn="ctr"/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diálogo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constante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 com a </a:t>
            </a:r>
            <a:r>
              <a:rPr lang="en-US" sz="4000" dirty="0" err="1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população</a:t>
            </a:r>
            <a:r>
              <a:rPr lang="en-US" sz="4000" dirty="0">
                <a:latin typeface="Arial" panose="020B0604020202020204" pitchFamily="34" charset="0"/>
                <a:ea typeface="Noto Sans TC" pitchFamily="34" charset="-122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8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93180" y="2783123"/>
            <a:ext cx="12703549" cy="3051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7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Consulta Pública LDO 2027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7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Itambaracá</a:t>
            </a:r>
            <a:endParaRPr lang="en-US" sz="7200" dirty="0"/>
          </a:p>
        </p:txBody>
      </p:sp>
      <p:sp>
        <p:nvSpPr>
          <p:cNvPr id="5" name="Text 2"/>
          <p:cNvSpPr/>
          <p:nvPr/>
        </p:nvSpPr>
        <p:spPr>
          <a:xfrm>
            <a:off x="1062147" y="6902297"/>
            <a:ext cx="639877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0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Resultado da Participação Comunitária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955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626166" y="298174"/>
            <a:ext cx="13407886" cy="792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6500" b="1" dirty="0">
                <a:latin typeface="Calibri (Corpo)"/>
              </a:rPr>
              <a:t>Outras sugestões e </a:t>
            </a:r>
          </a:p>
          <a:p>
            <a:pPr algn="ctr"/>
            <a:r>
              <a:rPr lang="pt-BR" sz="6500" b="1" dirty="0">
                <a:latin typeface="Calibri (Corpo)"/>
              </a:rPr>
              <a:t>Propostas da população</a:t>
            </a:r>
          </a:p>
          <a:p>
            <a:pPr algn="ctr"/>
            <a:endParaRPr lang="pt-BR" sz="5400" b="1" dirty="0">
              <a:latin typeface="Calibri (Corpo)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t-BR" sz="5000" dirty="0">
                <a:latin typeface="Calibri (Corpo)"/>
              </a:rPr>
              <a:t>Apoio a crianças com TDAH e autismo;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t-BR" sz="5000" dirty="0">
                <a:latin typeface="Calibri (Corpo)"/>
              </a:rPr>
              <a:t>Incentivo ao esporte e lazer;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t-BR" sz="5000" dirty="0">
                <a:latin typeface="Calibri (Corpo)"/>
              </a:rPr>
              <a:t>Valorização dos servidores públicos;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t-BR" sz="5000" dirty="0">
                <a:latin typeface="Calibri (Corpo)"/>
              </a:rPr>
              <a:t>Maior diálogo entre gestão pública e população.</a:t>
            </a:r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99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A5792C02-2F2B-4828-AC4D-7BCED0C5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4" name="Shape 0">
            <a:extLst>
              <a:ext uri="{FF2B5EF4-FFF2-40B4-BE49-F238E27FC236}">
                <a16:creationId xmlns:a16="http://schemas.microsoft.com/office/drawing/2014/main" id="{70A62A04-01F6-43F6-90EE-C028DA817F22}"/>
              </a:ext>
            </a:extLst>
          </p:cNvPr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656315" y="572205"/>
            <a:ext cx="7199471" cy="582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4550"/>
              </a:lnSpc>
              <a:buNone/>
            </a:pPr>
            <a:r>
              <a:rPr lang="en-US" sz="5400" b="1" dirty="0"/>
              <a:t>Conclusões da Consulta Pública</a:t>
            </a:r>
          </a:p>
        </p:txBody>
      </p:sp>
      <p:sp>
        <p:nvSpPr>
          <p:cNvPr id="3" name="Shape 1"/>
          <p:cNvSpPr/>
          <p:nvPr/>
        </p:nvSpPr>
        <p:spPr>
          <a:xfrm>
            <a:off x="652463" y="1752838"/>
            <a:ext cx="13325475" cy="1118592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75323" y="1775698"/>
            <a:ext cx="745688" cy="1072872"/>
          </a:xfrm>
          <a:prstGeom prst="roundRect">
            <a:avLst>
              <a:gd name="adj" fmla="val 71"/>
            </a:avLst>
          </a:prstGeom>
          <a:solidFill>
            <a:srgbClr val="F2EEEE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328" y="2172295"/>
            <a:ext cx="279559" cy="27955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74125" y="1962031"/>
            <a:ext cx="2330410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dirty="0">
                <a:latin typeface="Arial" panose="020B0604020202020204" pitchFamily="34" charset="0"/>
                <a:ea typeface="DM Sans Semi Bold" pitchFamily="34" charset="-122"/>
                <a:cs typeface="Arial" panose="020B0604020202020204" pitchFamily="34" charset="0"/>
              </a:rPr>
              <a:t>PARTICIPAÇÃO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574125" y="2345174"/>
            <a:ext cx="12194619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latin typeface="Arial" panose="020B0604020202020204" pitchFamily="34" charset="0"/>
                <a:ea typeface="Inter Medium" pitchFamily="34" charset="-122"/>
                <a:cs typeface="Arial" panose="020B0604020202020204" pitchFamily="34" charset="0"/>
              </a:rPr>
              <a:t>76 respostas coletadas - Representação de diferentes bairros e faixas etárias - Engajamento comunitário significativo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52463" y="3024545"/>
            <a:ext cx="13325475" cy="1344930"/>
          </a:xfrm>
          <a:prstGeom prst="roundRect">
            <a:avLst>
              <a:gd name="adj" fmla="val 207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75323" y="3047405"/>
            <a:ext cx="745688" cy="1299210"/>
          </a:xfrm>
          <a:prstGeom prst="roundRect">
            <a:avLst>
              <a:gd name="adj" fmla="val 71"/>
            </a:avLst>
          </a:prstGeom>
          <a:solidFill>
            <a:srgbClr val="F2EEE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328" y="3557111"/>
            <a:ext cx="279559" cy="2795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574125" y="3233738"/>
            <a:ext cx="2448520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dirty="0">
                <a:latin typeface="Arial" panose="020B0604020202020204" pitchFamily="34" charset="0"/>
                <a:ea typeface="DM Sans Semi Bold" pitchFamily="34" charset="-122"/>
                <a:cs typeface="Arial" panose="020B0604020202020204" pitchFamily="34" charset="0"/>
              </a:rPr>
              <a:t>PRIORIDADES CLARAS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574125" y="3616881"/>
            <a:ext cx="12194619" cy="543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latin typeface="Arial" panose="020B0604020202020204" pitchFamily="34" charset="0"/>
                <a:ea typeface="Inter Medium" pitchFamily="34" charset="-122"/>
                <a:cs typeface="Arial" panose="020B0604020202020204" pitchFamily="34" charset="0"/>
              </a:rPr>
              <a:t>Saúde é a prioridade número 1 para a população - Educação e segurança também são demandas importantes - Desenvolvimento rural e sustentável é relevante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652463" y="4522589"/>
            <a:ext cx="13325475" cy="1344930"/>
          </a:xfrm>
          <a:prstGeom prst="roundRect">
            <a:avLst>
              <a:gd name="adj" fmla="val 207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675323" y="4545449"/>
            <a:ext cx="745688" cy="1299210"/>
          </a:xfrm>
          <a:prstGeom prst="roundRect">
            <a:avLst>
              <a:gd name="adj" fmla="val 71"/>
            </a:avLst>
          </a:prstGeom>
          <a:solidFill>
            <a:srgbClr val="F2EEEE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328" y="5055156"/>
            <a:ext cx="279559" cy="27955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574125" y="4731782"/>
            <a:ext cx="2330410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dirty="0">
                <a:latin typeface="Arial" panose="020B0604020202020204" pitchFamily="34" charset="0"/>
                <a:ea typeface="DM Sans Semi Bold" pitchFamily="34" charset="-122"/>
                <a:cs typeface="Arial" panose="020B0604020202020204" pitchFamily="34" charset="0"/>
              </a:rPr>
              <a:t>TRANSPARÊNCIA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574125" y="5114925"/>
            <a:ext cx="12194619" cy="543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latin typeface="Arial" panose="020B0604020202020204" pitchFamily="34" charset="0"/>
                <a:ea typeface="Inter Medium" pitchFamily="34" charset="-122"/>
                <a:cs typeface="Arial" panose="020B0604020202020204" pitchFamily="34" charset="0"/>
              </a:rPr>
              <a:t>População demanda maior transparência na aplicação de recursos - Portal da transparência precisa ser </a:t>
            </a:r>
            <a:r>
              <a:rPr lang="en-US" dirty="0" err="1">
                <a:latin typeface="Arial" panose="020B0604020202020204" pitchFamily="34" charset="0"/>
                <a:ea typeface="Inter Medium" pitchFamily="34" charset="-122"/>
                <a:cs typeface="Arial" panose="020B0604020202020204" pitchFamily="34" charset="0"/>
              </a:rPr>
              <a:t>atualizado</a:t>
            </a:r>
            <a:r>
              <a:rPr lang="en-US" dirty="0">
                <a:latin typeface="Arial" panose="020B0604020202020204" pitchFamily="34" charset="0"/>
                <a:ea typeface="Inter Medium" pitchFamily="34" charset="-122"/>
                <a:cs typeface="Arial" panose="020B0604020202020204" pitchFamily="34" charset="0"/>
              </a:rPr>
              <a:t> - Comunicação clara sobre execução orçamentária é essencial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652463" y="6020633"/>
            <a:ext cx="13325475" cy="1344930"/>
          </a:xfrm>
          <a:prstGeom prst="roundRect">
            <a:avLst>
              <a:gd name="adj" fmla="val 207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675323" y="6043493"/>
            <a:ext cx="745688" cy="1299210"/>
          </a:xfrm>
          <a:prstGeom prst="roundRect">
            <a:avLst>
              <a:gd name="adj" fmla="val 71"/>
            </a:avLst>
          </a:prstGeom>
          <a:solidFill>
            <a:srgbClr val="F2EEEE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328" y="6553200"/>
            <a:ext cx="279559" cy="279559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574125" y="6229826"/>
            <a:ext cx="2330410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dirty="0">
                <a:latin typeface="Arial" panose="020B0604020202020204" pitchFamily="34" charset="0"/>
                <a:ea typeface="DM Sans Semi Bold" pitchFamily="34" charset="-122"/>
                <a:cs typeface="Arial" panose="020B0604020202020204" pitchFamily="34" charset="0"/>
              </a:rPr>
              <a:t>PRÓXIMOS PASSOS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1574125" y="6612969"/>
            <a:ext cx="12194619" cy="543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latin typeface="Arial" panose="020B0604020202020204" pitchFamily="34" charset="0"/>
                <a:ea typeface="Inter Medium" pitchFamily="34" charset="-122"/>
                <a:cs typeface="Arial" panose="020B0604020202020204" pitchFamily="34" charset="0"/>
              </a:rPr>
              <a:t>Incorporar demandas no planejamento orçamentário 2027 - </a:t>
            </a:r>
            <a:r>
              <a:rPr lang="en-US" dirty="0" err="1">
                <a:latin typeface="Arial" panose="020B0604020202020204" pitchFamily="34" charset="0"/>
                <a:ea typeface="Inter Medium" pitchFamily="34" charset="-122"/>
                <a:cs typeface="Arial" panose="020B0604020202020204" pitchFamily="34" charset="0"/>
              </a:rPr>
              <a:t>Implementar</a:t>
            </a:r>
            <a:r>
              <a:rPr lang="en-US" dirty="0">
                <a:latin typeface="Arial" panose="020B0604020202020204" pitchFamily="34" charset="0"/>
                <a:ea typeface="Inter Medium" pitchFamily="34" charset="-122"/>
                <a:cs typeface="Arial" panose="020B0604020202020204" pitchFamily="34" charset="0"/>
              </a:rPr>
              <a:t> melhorias no portal de transparência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A5792C02-2F2B-4828-AC4D-7BCED0C5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4" name="Shape 0">
            <a:extLst>
              <a:ext uri="{FF2B5EF4-FFF2-40B4-BE49-F238E27FC236}">
                <a16:creationId xmlns:a16="http://schemas.microsoft.com/office/drawing/2014/main" id="{70A62A04-01F6-43F6-90EE-C028DA817F22}"/>
              </a:ext>
            </a:extLst>
          </p:cNvPr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656315" y="572205"/>
            <a:ext cx="7199471" cy="582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4550"/>
              </a:lnSpc>
              <a:buNone/>
            </a:pPr>
            <a:r>
              <a:rPr lang="en-US" sz="5400" b="1" dirty="0"/>
              <a:t>Conclusões da Consulta Pública</a:t>
            </a: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4B30E4F7-57A0-4CB6-B006-5E26A7E1D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342313"/>
              </p:ext>
            </p:extLst>
          </p:nvPr>
        </p:nvGraphicFramePr>
        <p:xfrm>
          <a:off x="407505" y="1275456"/>
          <a:ext cx="13216422" cy="6763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7634">
                  <a:extLst>
                    <a:ext uri="{9D8B030D-6E8A-4147-A177-3AD203B41FA5}">
                      <a16:colId xmlns:a16="http://schemas.microsoft.com/office/drawing/2014/main" val="906994361"/>
                    </a:ext>
                  </a:extLst>
                </a:gridCol>
                <a:gridCol w="4502426">
                  <a:extLst>
                    <a:ext uri="{9D8B030D-6E8A-4147-A177-3AD203B41FA5}">
                      <a16:colId xmlns:a16="http://schemas.microsoft.com/office/drawing/2014/main" val="3334139663"/>
                    </a:ext>
                  </a:extLst>
                </a:gridCol>
                <a:gridCol w="1796362">
                  <a:extLst>
                    <a:ext uri="{9D8B030D-6E8A-4147-A177-3AD203B41FA5}">
                      <a16:colId xmlns:a16="http://schemas.microsoft.com/office/drawing/2014/main" val="2597892526"/>
                    </a:ext>
                  </a:extLst>
                </a:gridCol>
              </a:tblGrid>
              <a:tr h="334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Tema apontado pela população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Prioridade prevista na LDO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Inciso do Art. 6º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37287937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Melhoria da educação e fortalecimento das escolas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Sustentação e desenvolvimento da educação pública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2858096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Construção de moradias e apoio a famílias de baixa renda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Promoção do acesso à moradia digna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18423082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Preservação ambiental e cuidado com recursos naturais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Preservação e recuperação do meio ambiente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73020605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Apoio social e melhoria da qualidade de vida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Promoção social e fortalecimento da assistência social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5244425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Ampliação e melhoria dos serviços de saúde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Organização e expansão do Sistema Municipal de Saúde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88953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3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A5792C02-2F2B-4828-AC4D-7BCED0C5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4" name="Shape 0">
            <a:extLst>
              <a:ext uri="{FF2B5EF4-FFF2-40B4-BE49-F238E27FC236}">
                <a16:creationId xmlns:a16="http://schemas.microsoft.com/office/drawing/2014/main" id="{70A62A04-01F6-43F6-90EE-C028DA817F22}"/>
              </a:ext>
            </a:extLst>
          </p:cNvPr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656315" y="572205"/>
            <a:ext cx="7199471" cy="582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4550"/>
              </a:lnSpc>
              <a:buNone/>
            </a:pPr>
            <a:r>
              <a:rPr lang="en-US" sz="5400" b="1" dirty="0"/>
              <a:t>Conclusões da Consulta Pública</a:t>
            </a: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4B30E4F7-57A0-4CB6-B006-5E26A7E1D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011027"/>
              </p:ext>
            </p:extLst>
          </p:nvPr>
        </p:nvGraphicFramePr>
        <p:xfrm>
          <a:off x="407505" y="1351722"/>
          <a:ext cx="13216422" cy="5422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7634">
                  <a:extLst>
                    <a:ext uri="{9D8B030D-6E8A-4147-A177-3AD203B41FA5}">
                      <a16:colId xmlns:a16="http://schemas.microsoft.com/office/drawing/2014/main" val="906994361"/>
                    </a:ext>
                  </a:extLst>
                </a:gridCol>
                <a:gridCol w="4502426">
                  <a:extLst>
                    <a:ext uri="{9D8B030D-6E8A-4147-A177-3AD203B41FA5}">
                      <a16:colId xmlns:a16="http://schemas.microsoft.com/office/drawing/2014/main" val="3334139663"/>
                    </a:ext>
                  </a:extLst>
                </a:gridCol>
                <a:gridCol w="1796362">
                  <a:extLst>
                    <a:ext uri="{9D8B030D-6E8A-4147-A177-3AD203B41FA5}">
                      <a16:colId xmlns:a16="http://schemas.microsoft.com/office/drawing/2014/main" val="2597892526"/>
                    </a:ext>
                  </a:extLst>
                </a:gridCol>
              </a:tblGrid>
              <a:tr h="334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Tema apontado pela população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Prioridade prevista na LDO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Inciso do Art. 6º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37287937"/>
                  </a:ext>
                </a:extLst>
              </a:tr>
              <a:tr h="653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Geração de empregos e incentivo ao comércio local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Desenvolvimento econômico sustentável e apoio às micro e pequenas empresas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03562095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Redução das desigualdades sociais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Redução das desigualdades sociais e econômicas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5227229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Melhorias na infraestrutura da cidade (ruas, acessibilidade, obras)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de obras urbanas com ênfase na acessibilidade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20070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0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A5792C02-2F2B-4828-AC4D-7BCED0C5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4" name="Shape 0">
            <a:extLst>
              <a:ext uri="{FF2B5EF4-FFF2-40B4-BE49-F238E27FC236}">
                <a16:creationId xmlns:a16="http://schemas.microsoft.com/office/drawing/2014/main" id="{70A62A04-01F6-43F6-90EE-C028DA817F22}"/>
              </a:ext>
            </a:extLst>
          </p:cNvPr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656315" y="572205"/>
            <a:ext cx="7199471" cy="582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4550"/>
              </a:lnSpc>
              <a:buNone/>
            </a:pPr>
            <a:r>
              <a:rPr lang="en-US" sz="5400" b="1" dirty="0"/>
              <a:t>Conclusões da Consulta Pública</a:t>
            </a: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4B30E4F7-57A0-4CB6-B006-5E26A7E1D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928363"/>
              </p:ext>
            </p:extLst>
          </p:nvPr>
        </p:nvGraphicFramePr>
        <p:xfrm>
          <a:off x="407505" y="1351722"/>
          <a:ext cx="13216422" cy="6293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7634">
                  <a:extLst>
                    <a:ext uri="{9D8B030D-6E8A-4147-A177-3AD203B41FA5}">
                      <a16:colId xmlns:a16="http://schemas.microsoft.com/office/drawing/2014/main" val="906994361"/>
                    </a:ext>
                  </a:extLst>
                </a:gridCol>
                <a:gridCol w="4502426">
                  <a:extLst>
                    <a:ext uri="{9D8B030D-6E8A-4147-A177-3AD203B41FA5}">
                      <a16:colId xmlns:a16="http://schemas.microsoft.com/office/drawing/2014/main" val="3334139663"/>
                    </a:ext>
                  </a:extLst>
                </a:gridCol>
                <a:gridCol w="1796362">
                  <a:extLst>
                    <a:ext uri="{9D8B030D-6E8A-4147-A177-3AD203B41FA5}">
                      <a16:colId xmlns:a16="http://schemas.microsoft.com/office/drawing/2014/main" val="2597892526"/>
                    </a:ext>
                  </a:extLst>
                </a:gridCol>
              </a:tblGrid>
              <a:tr h="334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Tema apontado pela população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Prioridade prevista na LDO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Inciso do Art. 6º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37287937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Apoio à agricultura e produtores rurais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Desenvolvimento agropecuário sustentável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51598103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Eventos culturais e valorização da cultura local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Promoção de eventos culturais e festividades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XII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21368058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Incentivo ao esporte e lazer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Incentivo às atividades esportivas e recreativas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XIII e XIV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15188256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Apoio a pessoas em situação de vulnerabilidade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Políticas sociais e fortalecimento do SUAS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IV, XX e XXVII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41467452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Proteção e cuidado com animais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Políticas públicas de bem-estar animal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XXI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65469319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Desenvolvimento do turismo local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Fomento ao turismo sustentável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XXII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388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A5792C02-2F2B-4828-AC4D-7BCED0C5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4" name="Shape 0">
            <a:extLst>
              <a:ext uri="{FF2B5EF4-FFF2-40B4-BE49-F238E27FC236}">
                <a16:creationId xmlns:a16="http://schemas.microsoft.com/office/drawing/2014/main" id="{70A62A04-01F6-43F6-90EE-C028DA817F22}"/>
              </a:ext>
            </a:extLst>
          </p:cNvPr>
          <p:cNvSpPr/>
          <p:nvPr/>
        </p:nvSpPr>
        <p:spPr>
          <a:xfrm>
            <a:off x="0" y="-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1656315" y="572205"/>
            <a:ext cx="7199471" cy="582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4550"/>
              </a:lnSpc>
              <a:buNone/>
            </a:pPr>
            <a:r>
              <a:rPr lang="en-US" sz="5400" b="1" dirty="0"/>
              <a:t>Conclusões da Consulta Pública</a:t>
            </a:r>
          </a:p>
        </p:txBody>
      </p: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4B30E4F7-57A0-4CB6-B006-5E26A7E1D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511362"/>
              </p:ext>
            </p:extLst>
          </p:nvPr>
        </p:nvGraphicFramePr>
        <p:xfrm>
          <a:off x="407505" y="1351722"/>
          <a:ext cx="13216422" cy="4052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7634">
                  <a:extLst>
                    <a:ext uri="{9D8B030D-6E8A-4147-A177-3AD203B41FA5}">
                      <a16:colId xmlns:a16="http://schemas.microsoft.com/office/drawing/2014/main" val="906994361"/>
                    </a:ext>
                  </a:extLst>
                </a:gridCol>
                <a:gridCol w="4502426">
                  <a:extLst>
                    <a:ext uri="{9D8B030D-6E8A-4147-A177-3AD203B41FA5}">
                      <a16:colId xmlns:a16="http://schemas.microsoft.com/office/drawing/2014/main" val="3334139663"/>
                    </a:ext>
                  </a:extLst>
                </a:gridCol>
                <a:gridCol w="1796362">
                  <a:extLst>
                    <a:ext uri="{9D8B030D-6E8A-4147-A177-3AD203B41FA5}">
                      <a16:colId xmlns:a16="http://schemas.microsoft.com/office/drawing/2014/main" val="2597892526"/>
                    </a:ext>
                  </a:extLst>
                </a:gridCol>
              </a:tblGrid>
              <a:tr h="334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Tema apontado pela população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Prioridade prevista na LDO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Inciso do Art. 6º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37287937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Preservação ambiental e sustentabilidade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Preservação de áreas verdes e recursos hídricos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XXIII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00578670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Gestão adequada do lixo e resíduos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de gestão de resíduos sólidos</a:t>
                      </a:r>
                      <a:endParaRPr lang="pt-BR" sz="28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XXIV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53265142"/>
                  </a:ext>
                </a:extLst>
              </a:tr>
              <a:tr h="334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Educação ambiental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Ações de educação ambiental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XXV</a:t>
                      </a:r>
                      <a:endParaRPr lang="pt-BR" sz="28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56368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4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CBCFC3A-31D7-4687-A58A-AC7023F06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35" y="744646"/>
            <a:ext cx="1313953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Prefeitura agradece a todos que participaram da </a:t>
            </a:r>
            <a:r>
              <a:rPr kumimoji="0" lang="pt-BR" altLang="pt-B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consulta pública da LDO 2027</a:t>
            </a: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contribuição da população é fundamental para construirmos um planejamento mais transparente e alinhado às reais necessidades do município.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participação de cada cidadão fortalece a gestão pública e ajuda a definir prioridades que promovam o desenvolvimento e a qualidade de vida em nossa cidade.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Muito obrigado pela colaboração</a:t>
            </a:r>
          </a:p>
        </p:txBody>
      </p:sp>
    </p:spTree>
    <p:extLst>
      <p:ext uri="{BB962C8B-B14F-4D97-AF65-F5344CB8AC3E}">
        <p14:creationId xmlns:p14="http://schemas.microsoft.com/office/powerpoint/2010/main" val="30236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808B793-F011-40BF-9F94-E5555ED5B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37" y="1576387"/>
            <a:ext cx="94583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6470" y="636104"/>
            <a:ext cx="14053930" cy="739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r>
              <a:rPr lang="pt-BR" sz="6000" b="1" dirty="0"/>
              <a:t>O que é a LDO?</a:t>
            </a:r>
            <a:endParaRPr lang="pt-BR" sz="6000" dirty="0"/>
          </a:p>
          <a:p>
            <a:pPr algn="just"/>
            <a:r>
              <a:rPr lang="pt-BR" sz="4400" dirty="0"/>
              <a:t>A </a:t>
            </a:r>
            <a:r>
              <a:rPr lang="pt-BR" sz="4400" b="1" dirty="0"/>
              <a:t>LDO (Lei de Diretrizes Orçamentárias)</a:t>
            </a:r>
            <a:r>
              <a:rPr lang="pt-BR" sz="4400" dirty="0"/>
              <a:t> é a lei que define</a:t>
            </a:r>
          </a:p>
          <a:p>
            <a:pPr algn="just"/>
            <a:r>
              <a:rPr lang="pt-BR" sz="4400" b="1" dirty="0"/>
              <a:t>quais serão as prioridades da Prefeitura para o próximo ano</a:t>
            </a:r>
            <a:r>
              <a:rPr lang="pt-BR" sz="4400" dirty="0"/>
              <a:t>.</a:t>
            </a:r>
          </a:p>
          <a:p>
            <a:pPr algn="just"/>
            <a:r>
              <a:rPr lang="pt-BR" sz="4400" dirty="0"/>
              <a:t>Ela orienta </a:t>
            </a:r>
            <a:r>
              <a:rPr lang="pt-BR" sz="4400" b="1" dirty="0"/>
              <a:t>como o dinheiro público deve ser utilizado</a:t>
            </a:r>
            <a:r>
              <a:rPr lang="pt-BR" sz="4400" dirty="0"/>
              <a:t>,</a:t>
            </a:r>
          </a:p>
          <a:p>
            <a:pPr algn="just"/>
            <a:r>
              <a:rPr lang="pt-BR" sz="4400" dirty="0"/>
              <a:t>indicando em quais áreas o município deve</a:t>
            </a:r>
          </a:p>
          <a:p>
            <a:pPr algn="just"/>
            <a:r>
              <a:rPr lang="pt-BR" sz="4400" dirty="0"/>
              <a:t>investir mais, como </a:t>
            </a:r>
            <a:r>
              <a:rPr lang="pt-BR" sz="4400" b="1" dirty="0"/>
              <a:t>saúde, educação, obras e serviços</a:t>
            </a:r>
            <a:r>
              <a:rPr lang="pt-BR" sz="4400" dirty="0"/>
              <a:t>.</a:t>
            </a:r>
          </a:p>
          <a:p>
            <a:pPr algn="just"/>
            <a:r>
              <a:rPr lang="pt-BR" sz="4400" dirty="0"/>
              <a:t>A LDO também conta com </a:t>
            </a:r>
            <a:r>
              <a:rPr lang="pt-BR" sz="4400" b="1" dirty="0"/>
              <a:t>a participação da população</a:t>
            </a:r>
            <a:r>
              <a:rPr lang="pt-BR" sz="4400" dirty="0"/>
              <a:t>,</a:t>
            </a:r>
          </a:p>
          <a:p>
            <a:pPr algn="just"/>
            <a:r>
              <a:rPr lang="pt-BR" sz="4400" dirty="0"/>
              <a:t>que pode dar sugestões para ajudar a Prefeitura a decidir</a:t>
            </a:r>
          </a:p>
          <a:p>
            <a:pPr algn="just"/>
            <a:r>
              <a:rPr lang="pt-BR" sz="4400" dirty="0"/>
              <a:t>o que é mais importante para a cidade.</a:t>
            </a:r>
          </a:p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644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903790" y="920504"/>
            <a:ext cx="12822819" cy="638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Sobre a Consulta Pública da LDO 2027</a:t>
            </a:r>
          </a:p>
          <a:p>
            <a:pPr algn="ctr"/>
            <a:r>
              <a:rPr lang="pt-BR" sz="4800" dirty="0"/>
              <a:t>Período da consulta pública</a:t>
            </a:r>
            <a:br>
              <a:rPr lang="pt-BR" sz="4800" dirty="0"/>
            </a:br>
            <a:r>
              <a:rPr lang="pt-BR" sz="4800" dirty="0"/>
              <a:t>📅 </a:t>
            </a:r>
            <a:r>
              <a:rPr lang="pt-BR" sz="4800" i="1" dirty="0"/>
              <a:t>02/03/2026 </a:t>
            </a:r>
            <a:r>
              <a:rPr lang="pt-BR" sz="4800" dirty="0"/>
              <a:t>a </a:t>
            </a:r>
            <a:r>
              <a:rPr lang="pt-BR" sz="4800" i="1" dirty="0"/>
              <a:t>31/03/2026</a:t>
            </a:r>
            <a:endParaRPr lang="pt-BR" sz="4800" dirty="0"/>
          </a:p>
          <a:p>
            <a:pPr algn="ctr"/>
            <a:r>
              <a:rPr lang="pt-BR" sz="4800" b="1" dirty="0"/>
              <a:t>Total de participantes</a:t>
            </a:r>
            <a:br>
              <a:rPr lang="pt-BR" sz="4800" dirty="0"/>
            </a:br>
            <a:r>
              <a:rPr lang="pt-BR" sz="4800" dirty="0"/>
              <a:t>👥 76 cidadãos responderam ao questionário</a:t>
            </a:r>
          </a:p>
          <a:p>
            <a:pPr algn="ctr"/>
            <a:r>
              <a:rPr lang="pt-BR" sz="4800" b="1" dirty="0"/>
              <a:t>Forma de participação</a:t>
            </a:r>
            <a:endParaRPr lang="pt-BR" sz="4800" dirty="0"/>
          </a:p>
          <a:p>
            <a:pPr algn="ctr"/>
            <a:r>
              <a:rPr lang="pt-BR" sz="4800" dirty="0"/>
              <a:t>Questionário online disponibilizado no site oficial </a:t>
            </a:r>
          </a:p>
          <a:p>
            <a:pPr algn="ctr"/>
            <a:r>
              <a:rPr lang="pt-BR" sz="4800" dirty="0"/>
              <a:t>Link - divulgação nas redes sociais da Prefeitura </a:t>
            </a:r>
          </a:p>
          <a:p>
            <a:pPr algn="ctr"/>
            <a:r>
              <a:rPr lang="pt-BR" sz="4800" dirty="0"/>
              <a:t>Participação aberta a toda a população</a:t>
            </a:r>
          </a:p>
          <a:p>
            <a:pPr marL="0" indent="0" algn="l">
              <a:lnSpc>
                <a:spcPts val="3300"/>
              </a:lnSpc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23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741D243D-176A-423B-A225-6BAEC11D73B3}"/>
              </a:ext>
            </a:extLst>
          </p:cNvPr>
          <p:cNvSpPr/>
          <p:nvPr/>
        </p:nvSpPr>
        <p:spPr>
          <a:xfrm>
            <a:off x="357138" y="672026"/>
            <a:ext cx="12822819" cy="638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Perfil dos Participantes</a:t>
            </a:r>
          </a:p>
          <a:p>
            <a:pPr marL="0" indent="0" algn="l">
              <a:lnSpc>
                <a:spcPts val="3300"/>
              </a:lnSpc>
              <a:buNone/>
            </a:pPr>
            <a:endParaRPr lang="en-US" sz="4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C3B9AB9-99B2-437C-A8F2-EEF83DD6E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8200"/>
            <a:ext cx="146304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834887" y="308113"/>
            <a:ext cx="12602817" cy="7911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Prioridades do Orçamento 2027</a:t>
            </a:r>
          </a:p>
          <a:p>
            <a:pPr algn="ctr"/>
            <a:r>
              <a:rPr lang="en-US" sz="4800" dirty="0" err="1"/>
              <a:t>Saúde</a:t>
            </a:r>
            <a:r>
              <a:rPr lang="en-US" sz="4800" dirty="0"/>
              <a:t>, Educação e </a:t>
            </a:r>
            <a:r>
              <a:rPr lang="en-US" sz="4800" dirty="0" err="1"/>
              <a:t>Trabalho</a:t>
            </a:r>
            <a:r>
              <a:rPr lang="en-US" sz="4800" dirty="0"/>
              <a:t>/Renda</a:t>
            </a:r>
          </a:p>
          <a:p>
            <a:pPr algn="ctr"/>
            <a:r>
              <a:rPr lang="en-US" sz="4800" dirty="0" err="1"/>
              <a:t>Lideram</a:t>
            </a:r>
            <a:r>
              <a:rPr lang="en-US" sz="4800" dirty="0"/>
              <a:t> </a:t>
            </a:r>
            <a:r>
              <a:rPr lang="en-US" sz="4800" dirty="0" err="1"/>
              <a:t>como</a:t>
            </a:r>
            <a:r>
              <a:rPr lang="en-US" sz="4800" dirty="0"/>
              <a:t> as áreas </a:t>
            </a:r>
            <a:r>
              <a:rPr lang="en-US" sz="4800" dirty="0" err="1"/>
              <a:t>consideradas</a:t>
            </a:r>
            <a:r>
              <a:rPr lang="en-US" sz="4800" dirty="0"/>
              <a:t> </a:t>
            </a:r>
            <a:r>
              <a:rPr lang="en-US" sz="4800" dirty="0" err="1"/>
              <a:t>mais</a:t>
            </a:r>
            <a:endParaRPr lang="en-US" sz="4800" dirty="0"/>
          </a:p>
          <a:p>
            <a:pPr algn="ctr"/>
            <a:r>
              <a:rPr lang="en-US" sz="4800" dirty="0" err="1"/>
              <a:t>importantes</a:t>
            </a:r>
            <a:r>
              <a:rPr lang="en-US" sz="4800" dirty="0"/>
              <a:t> pela </a:t>
            </a:r>
            <a:r>
              <a:rPr lang="en-US" sz="4800" dirty="0" err="1"/>
              <a:t>população</a:t>
            </a:r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pt-BR" sz="5400" dirty="0"/>
          </a:p>
          <a:p>
            <a:pPr marL="0" indent="0" algn="l">
              <a:lnSpc>
                <a:spcPts val="3300"/>
              </a:lnSpc>
              <a:buNone/>
            </a:pPr>
            <a:endParaRPr lang="en-US" sz="4000" dirty="0"/>
          </a:p>
        </p:txBody>
      </p:sp>
      <p:pic>
        <p:nvPicPr>
          <p:cNvPr id="6150" name="Picture 6" descr="Gráfico de respostas do Google Formulários. Título da pergunta: 4.  Na sua opinião, quais são as três áreas mais importantes para receber prioridade no orçamento de 2027? &#10;(Marque até 3 opções). Número de respostas: 76 respostas.">
            <a:extLst>
              <a:ext uri="{FF2B5EF4-FFF2-40B4-BE49-F238E27FC236}">
                <a16:creationId xmlns:a16="http://schemas.microsoft.com/office/drawing/2014/main" id="{AFCB00AD-9A50-42F9-BA3B-E8C7BE44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37" y="3314409"/>
            <a:ext cx="9651323" cy="490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7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89453" y="99391"/>
            <a:ext cx="14449508" cy="8120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Na área da Educação</a:t>
            </a:r>
          </a:p>
          <a:p>
            <a:pPr marL="914400" indent="-914400" algn="just">
              <a:buFont typeface="+mj-lt"/>
              <a:buAutoNum type="arabicPeriod"/>
            </a:pPr>
            <a:r>
              <a:rPr lang="pt-BR" sz="3600" dirty="0"/>
              <a:t>Melhoria da infraestrutura das escolas (quadras, laboratórios) – 78,9%</a:t>
            </a:r>
          </a:p>
          <a:p>
            <a:pPr algn="just"/>
            <a:r>
              <a:rPr lang="pt-BR" sz="3600" dirty="0"/>
              <a:t>2. Valorização dos profissionais da educação (carreira, piso, formação) – 65,8%</a:t>
            </a:r>
          </a:p>
          <a:p>
            <a:pPr algn="just"/>
            <a:r>
              <a:rPr lang="pt-BR" sz="3600" dirty="0"/>
              <a:t>3. Atendimento especializado a alunos com deficiência (salas de recursos,</a:t>
            </a:r>
          </a:p>
          <a:p>
            <a:pPr algn="just"/>
            <a:r>
              <a:rPr lang="pt-BR" sz="3600" dirty="0"/>
              <a:t>monitores, centro psicopedagógico) – 59,2%</a:t>
            </a:r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pt-BR" sz="5400" dirty="0"/>
          </a:p>
          <a:p>
            <a:pPr marL="0" indent="0" algn="l">
              <a:lnSpc>
                <a:spcPts val="3300"/>
              </a:lnSpc>
              <a:buNone/>
            </a:pPr>
            <a:endParaRPr lang="en-US" sz="4000" dirty="0"/>
          </a:p>
        </p:txBody>
      </p:sp>
      <p:pic>
        <p:nvPicPr>
          <p:cNvPr id="6" name="Picture 6" descr="Gráfico de respostas do Google Formulários. Título da pergunta: 8.   Quais ações em educação devem ser priorizadas em 2027?&#10;(Marque até 3 opções). Número de respostas: 76 respostas.">
            <a:extLst>
              <a:ext uri="{FF2B5EF4-FFF2-40B4-BE49-F238E27FC236}">
                <a16:creationId xmlns:a16="http://schemas.microsoft.com/office/drawing/2014/main" id="{B840712F-83C0-402D-9FE2-3D7D661E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68" y="3098580"/>
            <a:ext cx="11652370" cy="51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834888" y="487017"/>
            <a:ext cx="12463670" cy="7732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5400" b="1" dirty="0"/>
              <a:t>Na área da Cultura</a:t>
            </a:r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pt-BR" sz="5400" dirty="0"/>
          </a:p>
          <a:p>
            <a:pPr marL="0" indent="0" algn="l">
              <a:lnSpc>
                <a:spcPts val="3300"/>
              </a:lnSpc>
              <a:buNone/>
            </a:pPr>
            <a:endParaRPr lang="en-US" sz="4000" dirty="0"/>
          </a:p>
        </p:txBody>
      </p:sp>
      <p:pic>
        <p:nvPicPr>
          <p:cNvPr id="7" name="Picture 8" descr="Gráfico de respostas do Google Formulários. Título da pergunta: 9.   Na área de cultura, quais ações você considera mais importantes para 2027?&#10;(Marque até 3 opções). Número de respostas: 76 respostas.">
            <a:extLst>
              <a:ext uri="{FF2B5EF4-FFF2-40B4-BE49-F238E27FC236}">
                <a16:creationId xmlns:a16="http://schemas.microsoft.com/office/drawing/2014/main" id="{701FCF34-B550-43B3-97EF-E6BD2A1A3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06" y="1671568"/>
            <a:ext cx="12596387" cy="571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7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9939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00E16583-7CE6-4414-AC7F-02C8BEC9FB91}"/>
              </a:ext>
            </a:extLst>
          </p:cNvPr>
          <p:cNvSpPr/>
          <p:nvPr/>
        </p:nvSpPr>
        <p:spPr>
          <a:xfrm>
            <a:off x="132080" y="152400"/>
            <a:ext cx="14132560" cy="8067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t-BR" sz="6000" b="1" dirty="0"/>
              <a:t>Na área do Trabalho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Construção de barracões industriais e atração de empresas</a:t>
            </a:r>
          </a:p>
          <a:p>
            <a:pPr marL="914400" indent="-914400" algn="ctr">
              <a:buAutoNum type="arabicPeriod"/>
            </a:pPr>
            <a:r>
              <a:rPr lang="pt-BR" sz="4000" dirty="0"/>
              <a:t>Espaços para instalação de pequenas empresas</a:t>
            </a:r>
          </a:p>
          <a:p>
            <a:pPr marL="914400" indent="-914400" algn="ctr">
              <a:buAutoNum type="arabicPeriod"/>
            </a:pPr>
            <a:r>
              <a:rPr lang="pt-BR" sz="4000" dirty="0">
                <a:solidFill>
                  <a:schemeClr val="accent2">
                    <a:lumMod val="75000"/>
                  </a:schemeClr>
                </a:solidFill>
              </a:rPr>
              <a:t>Apoio à agricultura familiar e comercialização de produtos locais</a:t>
            </a:r>
          </a:p>
          <a:p>
            <a:pPr algn="ctr"/>
            <a:r>
              <a:rPr lang="pt-BR" sz="4000" dirty="0">
                <a:solidFill>
                  <a:schemeClr val="accent2">
                    <a:lumMod val="75000"/>
                  </a:schemeClr>
                </a:solidFill>
              </a:rPr>
              <a:t>e Incentivo a cooperativas de reciclagem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pt-BR" sz="3200" dirty="0"/>
          </a:p>
          <a:p>
            <a:pPr marL="0" indent="0" algn="l">
              <a:lnSpc>
                <a:spcPts val="3300"/>
              </a:lnSpc>
              <a:buNone/>
            </a:pPr>
            <a:endParaRPr lang="en-US" sz="3200" dirty="0"/>
          </a:p>
        </p:txBody>
      </p:sp>
      <p:pic>
        <p:nvPicPr>
          <p:cNvPr id="12290" name="Picture 2" descr="Gráfico de respostas do Google Formulários. Título da pergunta: 10.   Quais ações devem ser priorizadas para trabalho e geração de renda em 2027?&#10;(Marque até 3 opções). Número de respostas: 76 respostas.">
            <a:extLst>
              <a:ext uri="{FF2B5EF4-FFF2-40B4-BE49-F238E27FC236}">
                <a16:creationId xmlns:a16="http://schemas.microsoft.com/office/drawing/2014/main" id="{A28A5515-718B-4A9F-AB63-B28D323F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33" y="3554700"/>
            <a:ext cx="9237207" cy="469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1051</Words>
  <Application>Microsoft Office PowerPoint</Application>
  <PresentationFormat>Personalizar</PresentationFormat>
  <Paragraphs>213</Paragraphs>
  <Slides>28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8" baseType="lpstr">
      <vt:lpstr>Calibri</vt:lpstr>
      <vt:lpstr>Calibri (Corpo)</vt:lpstr>
      <vt:lpstr>Arial</vt:lpstr>
      <vt:lpstr>Inter Medium</vt:lpstr>
      <vt:lpstr>Noto Sans TC</vt:lpstr>
      <vt:lpstr>Times New Roman</vt:lpstr>
      <vt:lpstr>Wingdings</vt:lpstr>
      <vt:lpstr>DM Sans Semi Bold</vt:lpstr>
      <vt:lpstr>Sora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/>
  <cp:lastModifiedBy>User</cp:lastModifiedBy>
  <cp:revision>19</cp:revision>
  <dcterms:created xsi:type="dcterms:W3CDTF">2026-04-06T16:20:22Z</dcterms:created>
  <dcterms:modified xsi:type="dcterms:W3CDTF">2026-04-08T16:59:06Z</dcterms:modified>
</cp:coreProperties>
</file>